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103"/>
  </p:notesMasterIdLst>
  <p:sldIdLst>
    <p:sldId id="479" r:id="rId5"/>
    <p:sldId id="390" r:id="rId6"/>
    <p:sldId id="461" r:id="rId7"/>
    <p:sldId id="462" r:id="rId8"/>
    <p:sldId id="483" r:id="rId9"/>
    <p:sldId id="687" r:id="rId10"/>
    <p:sldId id="710" r:id="rId11"/>
    <p:sldId id="711" r:id="rId12"/>
    <p:sldId id="671" r:id="rId13"/>
    <p:sldId id="642" r:id="rId14"/>
    <p:sldId id="448" r:id="rId15"/>
    <p:sldId id="713" r:id="rId16"/>
    <p:sldId id="725" r:id="rId17"/>
    <p:sldId id="714" r:id="rId18"/>
    <p:sldId id="766" r:id="rId19"/>
    <p:sldId id="716" r:id="rId20"/>
    <p:sldId id="717" r:id="rId21"/>
    <p:sldId id="718" r:id="rId22"/>
    <p:sldId id="719" r:id="rId23"/>
    <p:sldId id="720" r:id="rId24"/>
    <p:sldId id="721" r:id="rId25"/>
    <p:sldId id="726" r:id="rId26"/>
    <p:sldId id="723" r:id="rId27"/>
    <p:sldId id="724" r:id="rId28"/>
    <p:sldId id="277" r:id="rId29"/>
    <p:sldId id="282" r:id="rId30"/>
    <p:sldId id="279" r:id="rId31"/>
    <p:sldId id="338" r:id="rId32"/>
    <p:sldId id="627" r:id="rId33"/>
    <p:sldId id="628" r:id="rId34"/>
    <p:sldId id="283" r:id="rId35"/>
    <p:sldId id="281" r:id="rId36"/>
    <p:sldId id="284" r:id="rId37"/>
    <p:sldId id="727" r:id="rId38"/>
    <p:sldId id="308" r:id="rId39"/>
    <p:sldId id="629" r:id="rId40"/>
    <p:sldId id="285" r:id="rId41"/>
    <p:sldId id="287" r:id="rId42"/>
    <p:sldId id="374" r:id="rId43"/>
    <p:sldId id="375" r:id="rId44"/>
    <p:sldId id="324" r:id="rId45"/>
    <p:sldId id="492" r:id="rId46"/>
    <p:sldId id="290" r:id="rId47"/>
    <p:sldId id="376" r:id="rId48"/>
    <p:sldId id="291" r:id="rId49"/>
    <p:sldId id="326" r:id="rId50"/>
    <p:sldId id="506" r:id="rId51"/>
    <p:sldId id="327" r:id="rId52"/>
    <p:sldId id="708" r:id="rId53"/>
    <p:sldId id="300" r:id="rId54"/>
    <p:sldId id="434" r:id="rId55"/>
    <p:sldId id="454" r:id="rId56"/>
    <p:sldId id="728" r:id="rId57"/>
    <p:sldId id="709" r:id="rId58"/>
    <p:sldId id="757" r:id="rId59"/>
    <p:sldId id="514" r:id="rId60"/>
    <p:sldId id="689" r:id="rId61"/>
    <p:sldId id="696" r:id="rId62"/>
    <p:sldId id="697" r:id="rId63"/>
    <p:sldId id="692" r:id="rId64"/>
    <p:sldId id="698" r:id="rId65"/>
    <p:sldId id="756" r:id="rId66"/>
    <p:sldId id="758" r:id="rId67"/>
    <p:sldId id="760" r:id="rId68"/>
    <p:sldId id="759" r:id="rId69"/>
    <p:sldId id="761" r:id="rId70"/>
    <p:sldId id="762" r:id="rId71"/>
    <p:sldId id="730" r:id="rId72"/>
    <p:sldId id="763" r:id="rId73"/>
    <p:sldId id="733" r:id="rId74"/>
    <p:sldId id="734" r:id="rId75"/>
    <p:sldId id="735" r:id="rId76"/>
    <p:sldId id="736" r:id="rId77"/>
    <p:sldId id="737" r:id="rId78"/>
    <p:sldId id="738" r:id="rId79"/>
    <p:sldId id="739" r:id="rId80"/>
    <p:sldId id="740" r:id="rId81"/>
    <p:sldId id="741" r:id="rId82"/>
    <p:sldId id="742" r:id="rId83"/>
    <p:sldId id="743" r:id="rId84"/>
    <p:sldId id="744" r:id="rId85"/>
    <p:sldId id="745" r:id="rId86"/>
    <p:sldId id="748" r:id="rId87"/>
    <p:sldId id="764" r:id="rId88"/>
    <p:sldId id="751" r:id="rId89"/>
    <p:sldId id="752" r:id="rId90"/>
    <p:sldId id="755" r:id="rId91"/>
    <p:sldId id="753" r:id="rId92"/>
    <p:sldId id="754" r:id="rId93"/>
    <p:sldId id="765" r:id="rId94"/>
    <p:sldId id="699" r:id="rId95"/>
    <p:sldId id="475" r:id="rId96"/>
    <p:sldId id="476" r:id="rId97"/>
    <p:sldId id="477" r:id="rId98"/>
    <p:sldId id="652" r:id="rId99"/>
    <p:sldId id="587" r:id="rId100"/>
    <p:sldId id="590" r:id="rId101"/>
    <p:sldId id="381"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teele" initials="M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6600FF"/>
    <a:srgbClr val="0066FF"/>
    <a:srgbClr val="00FFFF"/>
    <a:srgbClr val="003366"/>
    <a:srgbClr val="FF3300"/>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3578" autoAdjust="0"/>
  </p:normalViewPr>
  <p:slideViewPr>
    <p:cSldViewPr snapToGrid="0" snapToObjects="1">
      <p:cViewPr>
        <p:scale>
          <a:sx n="54" d="100"/>
          <a:sy n="54" d="100"/>
        </p:scale>
        <p:origin x="888" y="-48"/>
      </p:cViewPr>
      <p:guideLst>
        <p:guide orient="horz" pos="4080"/>
        <p:guide pos="40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9" d="100"/>
          <a:sy n="49" d="100"/>
        </p:scale>
        <p:origin x="-18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11/2/2016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372696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A99393E8-A84C-43D4-B4C3-22E8889DDA29}" type="slidenum">
              <a:rPr lang="en-US" altLang="en-US" smtClean="0">
                <a:latin typeface="Arial" pitchFamily="34" charset="0"/>
                <a:cs typeface="Arial" pitchFamily="34" charset="0"/>
              </a:rPr>
              <a:pPr>
                <a:spcBef>
                  <a:spcPct val="0"/>
                </a:spcBef>
              </a:pPr>
              <a:t>10</a:t>
            </a:fld>
            <a:endParaRPr lang="en-US" altLang="en-US" smtClean="0">
              <a:latin typeface="Arial" pitchFamily="34" charset="0"/>
              <a:cs typeface="Arial" pitchFamily="34" charset="0"/>
            </a:endParaRPr>
          </a:p>
        </p:txBody>
      </p:sp>
      <p:sp>
        <p:nvSpPr>
          <p:cNvPr id="16388" name="Notes Placeholder 4"/>
          <p:cNvSpPr>
            <a:spLocks noGrp="1"/>
          </p:cNvSpPr>
          <p:nvPr/>
        </p:nvSpPr>
        <p:spPr bwMode="auto">
          <a:xfrm>
            <a:off x="686114" y="4344108"/>
            <a:ext cx="5485773" cy="411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a:p>
        </p:txBody>
      </p:sp>
    </p:spTree>
    <p:extLst>
      <p:ext uri="{BB962C8B-B14F-4D97-AF65-F5344CB8AC3E}">
        <p14:creationId xmlns:p14="http://schemas.microsoft.com/office/powerpoint/2010/main" val="104357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384789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86356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511587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5"/>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p>
            <a:pPr marL="285257" indent="-285257">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5"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lvl1pPr defTabSz="914321" eaLnBrk="0" hangingPunct="0">
              <a:defRPr sz="1300">
                <a:solidFill>
                  <a:schemeClr val="tx1"/>
                </a:solidFill>
                <a:latin typeface="Times New Roman" pitchFamily="18" charset="0"/>
                <a:ea typeface="ＭＳ Ｐゴシック" pitchFamily="34" charset="-128"/>
              </a:defRPr>
            </a:lvl1pPr>
            <a:lvl2pPr marL="702631" indent="-270243" defTabSz="914321" eaLnBrk="0" hangingPunct="0">
              <a:defRPr sz="1300">
                <a:solidFill>
                  <a:schemeClr val="tx1"/>
                </a:solidFill>
                <a:latin typeface="Times New Roman" pitchFamily="18" charset="0"/>
                <a:ea typeface="ＭＳ Ｐゴシック" pitchFamily="34" charset="-128"/>
              </a:defRPr>
            </a:lvl2pPr>
            <a:lvl3pPr marL="1080971" indent="-216195" defTabSz="914321" eaLnBrk="0" hangingPunct="0">
              <a:defRPr sz="1300">
                <a:solidFill>
                  <a:schemeClr val="tx1"/>
                </a:solidFill>
                <a:latin typeface="Times New Roman" pitchFamily="18" charset="0"/>
                <a:ea typeface="ＭＳ Ｐゴシック" pitchFamily="34" charset="-128"/>
              </a:defRPr>
            </a:lvl3pPr>
            <a:lvl4pPr marL="1513360" indent="-216195" defTabSz="914321" eaLnBrk="0" hangingPunct="0">
              <a:defRPr sz="1300">
                <a:solidFill>
                  <a:schemeClr val="tx1"/>
                </a:solidFill>
                <a:latin typeface="Times New Roman" pitchFamily="18" charset="0"/>
                <a:ea typeface="ＭＳ Ｐゴシック" pitchFamily="34" charset="-128"/>
              </a:defRPr>
            </a:lvl4pPr>
            <a:lvl5pPr marL="1945748" indent="-216195" defTabSz="914321" eaLnBrk="0" hangingPunct="0">
              <a:defRPr sz="1300">
                <a:solidFill>
                  <a:schemeClr val="tx1"/>
                </a:solidFill>
                <a:latin typeface="Times New Roman" pitchFamily="18" charset="0"/>
                <a:ea typeface="ＭＳ Ｐゴシック" pitchFamily="34" charset="-128"/>
              </a:defRPr>
            </a:lvl5pPr>
            <a:lvl6pPr marL="2378136"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525"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2913"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301"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230071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1921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275791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73625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82600" eaLnBrk="0" hangingPunct="0">
              <a:defRPr>
                <a:solidFill>
                  <a:schemeClr val="tx1"/>
                </a:solidFill>
                <a:latin typeface="Arial" pitchFamily="34" charset="0"/>
              </a:defRPr>
            </a:lvl1pPr>
            <a:lvl2pPr marL="742950" indent="-285750" defTabSz="482600" eaLnBrk="0" hangingPunct="0">
              <a:defRPr>
                <a:solidFill>
                  <a:schemeClr val="tx1"/>
                </a:solidFill>
                <a:latin typeface="Arial" pitchFamily="34" charset="0"/>
              </a:defRPr>
            </a:lvl2pPr>
            <a:lvl3pPr marL="1143000" indent="-228600" defTabSz="482600" eaLnBrk="0" hangingPunct="0">
              <a:defRPr>
                <a:solidFill>
                  <a:schemeClr val="tx1"/>
                </a:solidFill>
                <a:latin typeface="Arial" pitchFamily="34" charset="0"/>
              </a:defRPr>
            </a:lvl3pPr>
            <a:lvl4pPr marL="1600200" indent="-228600" defTabSz="482600" eaLnBrk="0" hangingPunct="0">
              <a:defRPr>
                <a:solidFill>
                  <a:schemeClr val="tx1"/>
                </a:solidFill>
                <a:latin typeface="Arial" pitchFamily="34" charset="0"/>
              </a:defRPr>
            </a:lvl4pPr>
            <a:lvl5pPr marL="2057400" indent="-228600" defTabSz="482600" eaLnBrk="0" hangingPunct="0">
              <a:defRPr>
                <a:solidFill>
                  <a:schemeClr val="tx1"/>
                </a:solidFill>
                <a:latin typeface="Arial" pitchFamily="34" charset="0"/>
              </a:defRPr>
            </a:lvl5pPr>
            <a:lvl6pPr marL="2514600" indent="-228600" defTabSz="482600" eaLnBrk="0" fontAlgn="base" hangingPunct="0">
              <a:spcBef>
                <a:spcPct val="0"/>
              </a:spcBef>
              <a:spcAft>
                <a:spcPct val="0"/>
              </a:spcAft>
              <a:defRPr>
                <a:solidFill>
                  <a:schemeClr val="tx1"/>
                </a:solidFill>
                <a:latin typeface="Arial" pitchFamily="34" charset="0"/>
              </a:defRPr>
            </a:lvl6pPr>
            <a:lvl7pPr marL="2971800" indent="-228600" defTabSz="482600" eaLnBrk="0" fontAlgn="base" hangingPunct="0">
              <a:spcBef>
                <a:spcPct val="0"/>
              </a:spcBef>
              <a:spcAft>
                <a:spcPct val="0"/>
              </a:spcAft>
              <a:defRPr>
                <a:solidFill>
                  <a:schemeClr val="tx1"/>
                </a:solidFill>
                <a:latin typeface="Arial" pitchFamily="34" charset="0"/>
              </a:defRPr>
            </a:lvl7pPr>
            <a:lvl8pPr marL="3429000" indent="-228600" defTabSz="482600" eaLnBrk="0" fontAlgn="base" hangingPunct="0">
              <a:spcBef>
                <a:spcPct val="0"/>
              </a:spcBef>
              <a:spcAft>
                <a:spcPct val="0"/>
              </a:spcAft>
              <a:defRPr>
                <a:solidFill>
                  <a:schemeClr val="tx1"/>
                </a:solidFill>
                <a:latin typeface="Arial" pitchFamily="34" charset="0"/>
              </a:defRPr>
            </a:lvl8pPr>
            <a:lvl9pPr marL="3886200" indent="-228600" defTabSz="482600" eaLnBrk="0" fontAlgn="base" hangingPunct="0">
              <a:spcBef>
                <a:spcPct val="0"/>
              </a:spcBef>
              <a:spcAft>
                <a:spcPct val="0"/>
              </a:spcAft>
              <a:defRPr>
                <a:solidFill>
                  <a:schemeClr val="tx1"/>
                </a:solidFill>
                <a:latin typeface="Arial" pitchFamily="34" charset="0"/>
              </a:defRPr>
            </a:lvl9pPr>
          </a:lstStyle>
          <a:p>
            <a:pPr algn="r" eaLnBrk="1" hangingPunct="1"/>
            <a:fld id="{49C186F1-7D71-4497-9CF2-80E6E412CEE6}" type="slidenum">
              <a:rPr lang="en-US" altLang="en-US" sz="1200">
                <a:latin typeface="Calibri" pitchFamily="34" charset="0"/>
                <a:ea typeface="MS PGothic" pitchFamily="34" charset="-128"/>
              </a:rPr>
              <a:pPr algn="r" eaLnBrk="1" hangingPunct="1"/>
              <a:t>20</a:t>
            </a:fld>
            <a:endParaRPr lang="en-US" altLang="en-US" sz="1200" dirty="0">
              <a:latin typeface="Calibri" pitchFamily="34" charset="0"/>
              <a:ea typeface="MS PGothic" pitchFamily="34" charset="-128"/>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defTabSz="431762">
              <a:spcBef>
                <a:spcPct val="0"/>
              </a:spcBef>
            </a:pPr>
            <a:endParaRPr lang="en-US" altLang="en-US" dirty="0" smtClean="0">
              <a:ea typeface="MS PGothic" pitchFamily="34" charset="-128"/>
            </a:endParaRPr>
          </a:p>
        </p:txBody>
      </p:sp>
    </p:spTree>
    <p:extLst>
      <p:ext uri="{BB962C8B-B14F-4D97-AF65-F5344CB8AC3E}">
        <p14:creationId xmlns:p14="http://schemas.microsoft.com/office/powerpoint/2010/main" val="124782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82600" eaLnBrk="0" hangingPunct="0">
              <a:defRPr>
                <a:solidFill>
                  <a:schemeClr val="tx1"/>
                </a:solidFill>
                <a:latin typeface="Times" pitchFamily="1" charset="0"/>
                <a:ea typeface="ＭＳ Ｐゴシック" pitchFamily="34" charset="-128"/>
              </a:defRPr>
            </a:lvl1pPr>
            <a:lvl2pPr marL="742950" indent="-285750" defTabSz="482600" eaLnBrk="0" hangingPunct="0">
              <a:defRPr>
                <a:solidFill>
                  <a:schemeClr val="tx1"/>
                </a:solidFill>
                <a:latin typeface="Times" pitchFamily="1" charset="0"/>
                <a:ea typeface="ＭＳ Ｐゴシック" pitchFamily="34" charset="-128"/>
              </a:defRPr>
            </a:lvl2pPr>
            <a:lvl3pPr marL="1143000" indent="-228600" defTabSz="482600" eaLnBrk="0" hangingPunct="0">
              <a:defRPr>
                <a:solidFill>
                  <a:schemeClr val="tx1"/>
                </a:solidFill>
                <a:latin typeface="Times" pitchFamily="1" charset="0"/>
                <a:ea typeface="ＭＳ Ｐゴシック" pitchFamily="34" charset="-128"/>
              </a:defRPr>
            </a:lvl3pPr>
            <a:lvl4pPr marL="1600200" indent="-228600" defTabSz="482600" eaLnBrk="0" hangingPunct="0">
              <a:defRPr>
                <a:solidFill>
                  <a:schemeClr val="tx1"/>
                </a:solidFill>
                <a:latin typeface="Times" pitchFamily="1" charset="0"/>
                <a:ea typeface="ＭＳ Ｐゴシック" pitchFamily="34" charset="-128"/>
              </a:defRPr>
            </a:lvl4pPr>
            <a:lvl5pPr marL="2057400" indent="-228600" defTabSz="482600" eaLnBrk="0" hangingPunct="0">
              <a:defRPr>
                <a:solidFill>
                  <a:schemeClr val="tx1"/>
                </a:solidFill>
                <a:latin typeface="Times" pitchFamily="1" charset="0"/>
                <a:ea typeface="ＭＳ Ｐゴシック" pitchFamily="34" charset="-128"/>
              </a:defRPr>
            </a:lvl5pPr>
            <a:lvl6pPr marL="25146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6pPr>
            <a:lvl7pPr marL="29718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7pPr>
            <a:lvl8pPr marL="34290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8pPr>
            <a:lvl9pPr marL="38862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9pPr>
          </a:lstStyle>
          <a:p>
            <a:pPr algn="r" eaLnBrk="1" hangingPunct="1"/>
            <a:fld id="{44601B46-A52B-4248-A3F4-E72112E0D30B}" type="slidenum">
              <a:rPr lang="en-US" sz="1200">
                <a:latin typeface="Calibri" pitchFamily="34" charset="0"/>
              </a:rPr>
              <a:pPr algn="r" eaLnBrk="1" hangingPunct="1"/>
              <a:t>21</a:t>
            </a:fld>
            <a:endParaRPr lang="en-US" sz="1200" dirty="0">
              <a:latin typeface="Calibri" pitchFamily="34" charset="0"/>
            </a:endParaRPr>
          </a:p>
        </p:txBody>
      </p:sp>
      <p:sp>
        <p:nvSpPr>
          <p:cNvPr id="2211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11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31762">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2271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CC9AC-30C4-194D-9A9F-B49B969FE0AF}" type="slidenum">
              <a:rPr lang="en-US" smtClean="0"/>
              <a:t>2</a:t>
            </a:fld>
            <a:endParaRPr lang="en-US" dirty="0"/>
          </a:p>
        </p:txBody>
      </p:sp>
    </p:spTree>
    <p:extLst>
      <p:ext uri="{BB962C8B-B14F-4D97-AF65-F5344CB8AC3E}">
        <p14:creationId xmlns:p14="http://schemas.microsoft.com/office/powerpoint/2010/main" val="2735795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249229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164590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120371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28172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137250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3927919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408830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208333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67006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3</a:t>
            </a:fld>
            <a:endParaRPr lang="en-US" dirty="0" smtClean="0"/>
          </a:p>
        </p:txBody>
      </p:sp>
    </p:spTree>
    <p:extLst>
      <p:ext uri="{BB962C8B-B14F-4D97-AF65-F5344CB8AC3E}">
        <p14:creationId xmlns:p14="http://schemas.microsoft.com/office/powerpoint/2010/main" val="2433020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33</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1208170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1348398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89760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35736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2706993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40</a:t>
            </a:fld>
            <a:endParaRPr lang="en-US" dirty="0"/>
          </a:p>
        </p:txBody>
      </p:sp>
    </p:spTree>
    <p:extLst>
      <p:ext uri="{BB962C8B-B14F-4D97-AF65-F5344CB8AC3E}">
        <p14:creationId xmlns:p14="http://schemas.microsoft.com/office/powerpoint/2010/main" val="501966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latin typeface="Verdana"/>
                <a:cs typeface="Verdana"/>
              </a:rPr>
              <a:t>2 minutes to turn and talk</a:t>
            </a:r>
          </a:p>
          <a:p>
            <a:endParaRPr lang="en-US" sz="1400" dirty="0">
              <a:latin typeface="Verdana"/>
              <a:cs typeface="Verdana"/>
            </a:endParaRPr>
          </a:p>
          <a:p>
            <a:r>
              <a:rPr lang="en-US" sz="1400" dirty="0">
                <a:latin typeface="Verdana"/>
                <a:cs typeface="Verdana"/>
              </a:rPr>
              <a:t>Same</a:t>
            </a:r>
          </a:p>
          <a:p>
            <a:r>
              <a:rPr lang="en-US" sz="1400" dirty="0">
                <a:latin typeface="Verdana"/>
                <a:cs typeface="Verdana"/>
              </a:rPr>
              <a:t>Content</a:t>
            </a:r>
          </a:p>
          <a:p>
            <a:r>
              <a:rPr lang="en-US" sz="1400" dirty="0">
                <a:latin typeface="Verdana"/>
                <a:cs typeface="Verdana"/>
              </a:rPr>
              <a:t>Both could be solved using cross multiplication</a:t>
            </a:r>
          </a:p>
          <a:p>
            <a:endParaRPr lang="en-US" sz="1400" dirty="0">
              <a:latin typeface="Verdana"/>
              <a:cs typeface="Verdana"/>
            </a:endParaRPr>
          </a:p>
          <a:p>
            <a:r>
              <a:rPr lang="en-US" sz="1400" dirty="0">
                <a:latin typeface="Verdana"/>
                <a:cs typeface="Verdana"/>
              </a:rPr>
              <a:t>Different</a:t>
            </a:r>
          </a:p>
          <a:p>
            <a:r>
              <a:rPr lang="en-US" sz="1400" dirty="0">
                <a:latin typeface="Verdana"/>
                <a:cs typeface="Verdana"/>
              </a:rPr>
              <a:t>Multiple ways to enter Candy Jar – picture, build model, make table</a:t>
            </a:r>
          </a:p>
          <a:p>
            <a:r>
              <a:rPr lang="en-US" sz="1400" dirty="0">
                <a:latin typeface="Verdana"/>
                <a:cs typeface="Verdana"/>
              </a:rPr>
              <a:t>Multiple ways to solve  CJ – scale factor, scaling up, unit rate</a:t>
            </a:r>
          </a:p>
          <a:p>
            <a:r>
              <a:rPr lang="en-US" sz="1400" dirty="0">
                <a:latin typeface="Verdana"/>
                <a:cs typeface="Verdana"/>
              </a:rPr>
              <a:t>No implied way of solving CJ</a:t>
            </a:r>
          </a:p>
          <a:p>
            <a:r>
              <a:rPr lang="en-US" sz="1400" dirty="0">
                <a:latin typeface="Verdana"/>
                <a:cs typeface="Verdana"/>
              </a:rPr>
              <a:t>Where the task could be used – beginning of a unit vs practicing a procedure</a:t>
            </a:r>
          </a:p>
          <a:p>
            <a:endParaRPr lang="en-US" sz="1400" dirty="0">
              <a:latin typeface="Verdana"/>
              <a:cs typeface="Verdana"/>
            </a:endParaRPr>
          </a:p>
          <a:p>
            <a:endParaRPr lang="en-US" sz="1400" dirty="0">
              <a:latin typeface="Verdana"/>
              <a:cs typeface="Verdana"/>
            </a:endParaRPr>
          </a:p>
          <a:p>
            <a:r>
              <a:rPr lang="en-US" sz="1400" dirty="0">
                <a:latin typeface="Verdana"/>
                <a:cs typeface="Verdana"/>
              </a:rPr>
              <a:t>CJ has the potential to promote problem solving.  The context also helps students in making sense of what the numbers they come up with actually mean.</a:t>
            </a:r>
          </a:p>
          <a:p>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41</a:t>
            </a:fld>
            <a:endParaRPr lang="en-US" dirty="0"/>
          </a:p>
        </p:txBody>
      </p:sp>
    </p:spTree>
    <p:extLst>
      <p:ext uri="{BB962C8B-B14F-4D97-AF65-F5344CB8AC3E}">
        <p14:creationId xmlns:p14="http://schemas.microsoft.com/office/powerpoint/2010/main" val="3973306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2988416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298841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4</a:t>
            </a:fld>
            <a:endParaRPr lang="en-US" dirty="0" smtClean="0"/>
          </a:p>
        </p:txBody>
      </p:sp>
    </p:spTree>
    <p:extLst>
      <p:ext uri="{BB962C8B-B14F-4D97-AF65-F5344CB8AC3E}">
        <p14:creationId xmlns:p14="http://schemas.microsoft.com/office/powerpoint/2010/main" val="395468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45</a:t>
            </a:fld>
            <a:endParaRPr lang="en-US" dirty="0"/>
          </a:p>
        </p:txBody>
      </p:sp>
    </p:spTree>
    <p:extLst>
      <p:ext uri="{BB962C8B-B14F-4D97-AF65-F5344CB8AC3E}">
        <p14:creationId xmlns:p14="http://schemas.microsoft.com/office/powerpoint/2010/main" val="3537535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174084" name="Slide Number Placeholder 3"/>
          <p:cNvSpPr>
            <a:spLocks noGrp="1"/>
          </p:cNvSpPr>
          <p:nvPr>
            <p:ph type="sldNum" sz="quarter" idx="5"/>
          </p:nvPr>
        </p:nvSpPr>
        <p:spPr>
          <a:noFill/>
        </p:spPr>
        <p:txBody>
          <a:bodyPr/>
          <a:lstStyle>
            <a:lvl1pPr defTabSz="914485">
              <a:defRPr sz="1300">
                <a:solidFill>
                  <a:schemeClr val="tx1"/>
                </a:solidFill>
                <a:latin typeface="Times New Roman" pitchFamily="18" charset="0"/>
                <a:ea typeface="ＭＳ Ｐゴシック" pitchFamily="34" charset="-128"/>
              </a:defRPr>
            </a:lvl1pPr>
            <a:lvl2pPr marL="702756" indent="-270291" defTabSz="914485">
              <a:defRPr sz="1300">
                <a:solidFill>
                  <a:schemeClr val="tx1"/>
                </a:solidFill>
                <a:latin typeface="Times New Roman" pitchFamily="18" charset="0"/>
                <a:ea typeface="ＭＳ Ｐゴシック" pitchFamily="34" charset="-128"/>
              </a:defRPr>
            </a:lvl2pPr>
            <a:lvl3pPr marL="1081164" indent="-216233" defTabSz="914485">
              <a:defRPr sz="1300">
                <a:solidFill>
                  <a:schemeClr val="tx1"/>
                </a:solidFill>
                <a:latin typeface="Times New Roman" pitchFamily="18" charset="0"/>
                <a:ea typeface="ＭＳ Ｐゴシック" pitchFamily="34" charset="-128"/>
              </a:defRPr>
            </a:lvl3pPr>
            <a:lvl4pPr marL="1513629" indent="-216233" defTabSz="914485">
              <a:defRPr sz="1300">
                <a:solidFill>
                  <a:schemeClr val="tx1"/>
                </a:solidFill>
                <a:latin typeface="Times New Roman" pitchFamily="18" charset="0"/>
                <a:ea typeface="ＭＳ Ｐゴシック" pitchFamily="34" charset="-128"/>
              </a:defRPr>
            </a:lvl4pPr>
            <a:lvl5pPr marL="1946095" indent="-216233" defTabSz="914485">
              <a:defRPr sz="1300">
                <a:solidFill>
                  <a:schemeClr val="tx1"/>
                </a:solidFill>
                <a:latin typeface="Times New Roman" pitchFamily="18" charset="0"/>
                <a:ea typeface="ＭＳ Ｐゴシック" pitchFamily="34" charset="-128"/>
              </a:defRPr>
            </a:lvl5pPr>
            <a:lvl6pPr marL="2378560"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1026"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491"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957"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fld id="{45ABC3C9-44E3-4661-AEDC-1D079FA4FA1B}" type="slidenum">
              <a:rPr lang="en-US" sz="1200">
                <a:latin typeface="Arial" pitchFamily="34" charset="0"/>
              </a:rPr>
              <a:pPr/>
              <a:t>46</a:t>
            </a:fld>
            <a:endParaRPr lang="en-US" sz="1200" dirty="0">
              <a:latin typeface="Arial" pitchFamily="34" charset="0"/>
            </a:endParaRPr>
          </a:p>
        </p:txBody>
      </p:sp>
    </p:spTree>
    <p:extLst>
      <p:ext uri="{BB962C8B-B14F-4D97-AF65-F5344CB8AC3E}">
        <p14:creationId xmlns:p14="http://schemas.microsoft.com/office/powerpoint/2010/main" val="4000572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669045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1106152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50</a:t>
            </a:fld>
            <a:endParaRPr lang="en-US" dirty="0"/>
          </a:p>
        </p:txBody>
      </p:sp>
    </p:spTree>
    <p:extLst>
      <p:ext uri="{BB962C8B-B14F-4D97-AF65-F5344CB8AC3E}">
        <p14:creationId xmlns:p14="http://schemas.microsoft.com/office/powerpoint/2010/main" val="2350142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65F0-2CD9-4A4D-9D59-B64681B4FDEF}" type="slidenum">
              <a:rPr lang="en-US"/>
              <a:pPr/>
              <a:t>51</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pPr marL="114287" indent="-114287">
              <a:buFontTx/>
              <a:buChar char="•"/>
            </a:pPr>
            <a:r>
              <a:rPr lang="en-US" dirty="0"/>
              <a:t>This cartoon illustrates what assessment is really about.</a:t>
            </a:r>
          </a:p>
          <a:p>
            <a:pPr marL="114287" indent="-114287">
              <a:buFontTx/>
              <a:buChar char="•"/>
            </a:pPr>
            <a:r>
              <a:rPr lang="en-US" dirty="0"/>
              <a:t>Each student develops some concept of mathematics is.  Our jobs as 	teachers and administrators is to figure out what is going on in our students heads.</a:t>
            </a:r>
          </a:p>
          <a:p>
            <a:pPr marL="114287" indent="-114287">
              <a:buFontTx/>
              <a:buChar char="•"/>
            </a:pPr>
            <a:r>
              <a:rPr lang="en-US" dirty="0"/>
              <a:t>What do they really understand about mathematics? Unfortunately we can’t just open up the kid’s head and look.</a:t>
            </a:r>
          </a:p>
          <a:p>
            <a:pPr marL="114287" indent="-114287">
              <a:buFontTx/>
              <a:buChar char="•"/>
            </a:pPr>
            <a:r>
              <a:rPr lang="en-US" dirty="0"/>
              <a:t>We are restricted to look at visible and tangible evidence---what they say and do.  In classrooms, we have a wide variety of evidence available for us. </a:t>
            </a:r>
          </a:p>
          <a:p>
            <a:pPr marL="114287" indent="-114287">
              <a:buFontTx/>
              <a:buChar char="•"/>
            </a:pPr>
            <a:r>
              <a:rPr lang="en-US" dirty="0"/>
              <a:t>At the district level, we are often stuck with what kids actually do, often on on-demand types of test.</a:t>
            </a:r>
          </a:p>
          <a:p>
            <a:pPr marL="114287" indent="-114287">
              <a:buFontTx/>
              <a:buChar char="•"/>
            </a:pPr>
            <a:r>
              <a:rPr lang="en-US" dirty="0"/>
              <a:t>A critical question is how good are our inferences?  To what extent are we actually developing a accurate perception of what kids actually know?</a:t>
            </a:r>
          </a:p>
          <a:p>
            <a:pPr marL="114287" indent="-114287">
              <a:buFontTx/>
              <a:buChar char="•"/>
            </a:pPr>
            <a:r>
              <a:rPr lang="en-US" dirty="0"/>
              <a:t>This is what we are call </a:t>
            </a:r>
            <a:r>
              <a:rPr lang="en-US" u="sng" dirty="0"/>
              <a:t>valid inferences</a:t>
            </a:r>
            <a:r>
              <a:rPr lang="en-US" dirty="0"/>
              <a:t>.  We are making inferences of what children know when our idea of what they know matches, as well as possible, to what they actually understand.  We never want to assume that they know something that they don’t, and we also don’t want to assume that they don’t know something that they do.</a:t>
            </a:r>
          </a:p>
          <a:p>
            <a:pPr marL="114287" indent="-114287"/>
            <a:endParaRPr lang="en-US" dirty="0"/>
          </a:p>
        </p:txBody>
      </p:sp>
    </p:spTree>
    <p:extLst>
      <p:ext uri="{BB962C8B-B14F-4D97-AF65-F5344CB8AC3E}">
        <p14:creationId xmlns:p14="http://schemas.microsoft.com/office/powerpoint/2010/main" val="1543665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53</a:t>
            </a:fld>
            <a:endParaRPr lang="en-US" dirty="0"/>
          </a:p>
        </p:txBody>
      </p:sp>
    </p:spTree>
    <p:extLst>
      <p:ext uri="{BB962C8B-B14F-4D97-AF65-F5344CB8AC3E}">
        <p14:creationId xmlns:p14="http://schemas.microsoft.com/office/powerpoint/2010/main" val="2835713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63</a:t>
            </a:fld>
            <a:endParaRPr lang="en-US" dirty="0"/>
          </a:p>
        </p:txBody>
      </p:sp>
    </p:spTree>
    <p:extLst>
      <p:ext uri="{BB962C8B-B14F-4D97-AF65-F5344CB8AC3E}">
        <p14:creationId xmlns:p14="http://schemas.microsoft.com/office/powerpoint/2010/main" val="2326293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33430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5</a:t>
            </a:fld>
            <a:endParaRPr lang="en-US" dirty="0" smtClean="0"/>
          </a:p>
        </p:txBody>
      </p:sp>
    </p:spTree>
    <p:extLst>
      <p:ext uri="{BB962C8B-B14F-4D97-AF65-F5344CB8AC3E}">
        <p14:creationId xmlns:p14="http://schemas.microsoft.com/office/powerpoint/2010/main" val="3740312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smtClean="0"/>
          </a:p>
        </p:txBody>
      </p:sp>
      <p:sp>
        <p:nvSpPr>
          <p:cNvPr id="110596" name="Slide Number Placeholder 3"/>
          <p:cNvSpPr>
            <a:spLocks noGrp="1"/>
          </p:cNvSpPr>
          <p:nvPr>
            <p:ph type="sldNum" sz="quarter" idx="5"/>
          </p:nvPr>
        </p:nvSpPr>
        <p:spPr>
          <a:noFill/>
        </p:spPr>
        <p:txBody>
          <a:bodyPr/>
          <a:lstStyle>
            <a:lvl1pPr defTabSz="966702" eaLnBrk="0" hangingPunct="0">
              <a:defRPr sz="1400">
                <a:solidFill>
                  <a:schemeClr val="tx1"/>
                </a:solidFill>
                <a:latin typeface="Times New Roman" pitchFamily="18" charset="0"/>
                <a:ea typeface="MS PGothic" pitchFamily="34" charset="-128"/>
              </a:defRPr>
            </a:lvl1pPr>
            <a:lvl2pPr marL="742883" indent="-285725" defTabSz="966702" eaLnBrk="0" hangingPunct="0">
              <a:defRPr sz="1400">
                <a:solidFill>
                  <a:schemeClr val="tx1"/>
                </a:solidFill>
                <a:latin typeface="Times New Roman" pitchFamily="18" charset="0"/>
                <a:ea typeface="MS PGothic" pitchFamily="34" charset="-128"/>
              </a:defRPr>
            </a:lvl2pPr>
            <a:lvl3pPr marL="1142898" indent="-228580" defTabSz="966702" eaLnBrk="0" hangingPunct="0">
              <a:defRPr sz="1400">
                <a:solidFill>
                  <a:schemeClr val="tx1"/>
                </a:solidFill>
                <a:latin typeface="Times New Roman" pitchFamily="18" charset="0"/>
                <a:ea typeface="MS PGothic" pitchFamily="34" charset="-128"/>
              </a:defRPr>
            </a:lvl3pPr>
            <a:lvl4pPr marL="1600057" indent="-228580" defTabSz="966702" eaLnBrk="0" hangingPunct="0">
              <a:defRPr sz="1400">
                <a:solidFill>
                  <a:schemeClr val="tx1"/>
                </a:solidFill>
                <a:latin typeface="Times New Roman" pitchFamily="18" charset="0"/>
                <a:ea typeface="MS PGothic" pitchFamily="34" charset="-128"/>
              </a:defRPr>
            </a:lvl4pPr>
            <a:lvl5pPr marL="2057217" indent="-228580" defTabSz="966702" eaLnBrk="0" hangingPunct="0">
              <a:defRPr sz="1400">
                <a:solidFill>
                  <a:schemeClr val="tx1"/>
                </a:solidFill>
                <a:latin typeface="Times New Roman" pitchFamily="18" charset="0"/>
                <a:ea typeface="MS PGothic" pitchFamily="34" charset="-128"/>
              </a:defRPr>
            </a:lvl5pPr>
            <a:lvl6pPr marL="2514376"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536"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8694"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5854"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fld id="{AABACE7E-1C6A-4C05-8B87-842765055AAA}" type="slidenum">
              <a:rPr lang="en-US" altLang="en-US" sz="1300">
                <a:latin typeface="Arial" pitchFamily="34" charset="0"/>
              </a:rPr>
              <a:pPr/>
              <a:t>75</a:t>
            </a:fld>
            <a:endParaRPr lang="en-US" altLang="en-US" sz="1300">
              <a:latin typeface="Arial" pitchFamily="34" charset="0"/>
            </a:endParaRPr>
          </a:p>
        </p:txBody>
      </p:sp>
    </p:spTree>
    <p:extLst>
      <p:ext uri="{BB962C8B-B14F-4D97-AF65-F5344CB8AC3E}">
        <p14:creationId xmlns:p14="http://schemas.microsoft.com/office/powerpoint/2010/main" val="1567214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114692" name="Slide Number Placeholder 3"/>
          <p:cNvSpPr>
            <a:spLocks noGrp="1"/>
          </p:cNvSpPr>
          <p:nvPr>
            <p:ph type="sldNum" sz="quarter" idx="5"/>
          </p:nvPr>
        </p:nvSpPr>
        <p:spPr>
          <a:noFill/>
        </p:spPr>
        <p:txBody>
          <a:bodyPr/>
          <a:lstStyle>
            <a:lvl1pPr defTabSz="966702" eaLnBrk="0" hangingPunct="0">
              <a:defRPr sz="1400">
                <a:solidFill>
                  <a:schemeClr val="tx1"/>
                </a:solidFill>
                <a:latin typeface="Times New Roman" pitchFamily="18" charset="0"/>
                <a:ea typeface="MS PGothic" pitchFamily="34" charset="-128"/>
              </a:defRPr>
            </a:lvl1pPr>
            <a:lvl2pPr marL="742883" indent="-285725" defTabSz="966702" eaLnBrk="0" hangingPunct="0">
              <a:defRPr sz="1400">
                <a:solidFill>
                  <a:schemeClr val="tx1"/>
                </a:solidFill>
                <a:latin typeface="Times New Roman" pitchFamily="18" charset="0"/>
                <a:ea typeface="MS PGothic" pitchFamily="34" charset="-128"/>
              </a:defRPr>
            </a:lvl2pPr>
            <a:lvl3pPr marL="1142898" indent="-228580" defTabSz="966702" eaLnBrk="0" hangingPunct="0">
              <a:defRPr sz="1400">
                <a:solidFill>
                  <a:schemeClr val="tx1"/>
                </a:solidFill>
                <a:latin typeface="Times New Roman" pitchFamily="18" charset="0"/>
                <a:ea typeface="MS PGothic" pitchFamily="34" charset="-128"/>
              </a:defRPr>
            </a:lvl3pPr>
            <a:lvl4pPr marL="1600057" indent="-228580" defTabSz="966702" eaLnBrk="0" hangingPunct="0">
              <a:defRPr sz="1400">
                <a:solidFill>
                  <a:schemeClr val="tx1"/>
                </a:solidFill>
                <a:latin typeface="Times New Roman" pitchFamily="18" charset="0"/>
                <a:ea typeface="MS PGothic" pitchFamily="34" charset="-128"/>
              </a:defRPr>
            </a:lvl4pPr>
            <a:lvl5pPr marL="2057217" indent="-228580" defTabSz="966702" eaLnBrk="0" hangingPunct="0">
              <a:defRPr sz="1400">
                <a:solidFill>
                  <a:schemeClr val="tx1"/>
                </a:solidFill>
                <a:latin typeface="Times New Roman" pitchFamily="18" charset="0"/>
                <a:ea typeface="MS PGothic" pitchFamily="34" charset="-128"/>
              </a:defRPr>
            </a:lvl5pPr>
            <a:lvl6pPr marL="2514376"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536"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8694"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5854" indent="-228580" defTabSz="966702"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fld id="{B6D0592D-5AD8-40AB-B509-CE0C226C698E}" type="slidenum">
              <a:rPr lang="en-US" altLang="en-US" sz="1300">
                <a:latin typeface="Arial" pitchFamily="34" charset="0"/>
              </a:rPr>
              <a:pPr/>
              <a:t>78</a:t>
            </a:fld>
            <a:endParaRPr lang="en-US" altLang="en-US" sz="1300">
              <a:latin typeface="Arial" pitchFamily="34" charset="0"/>
            </a:endParaRPr>
          </a:p>
        </p:txBody>
      </p:sp>
    </p:spTree>
    <p:extLst>
      <p:ext uri="{BB962C8B-B14F-4D97-AF65-F5344CB8AC3E}">
        <p14:creationId xmlns:p14="http://schemas.microsoft.com/office/powerpoint/2010/main" val="2763352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CF3A1-EBB8-450B-B11C-6C64F59B7B4B}" type="slidenum">
              <a:rPr lang="en-US" smtClean="0"/>
              <a:t>79</a:t>
            </a:fld>
            <a:endParaRPr lang="en-US" dirty="0"/>
          </a:p>
        </p:txBody>
      </p:sp>
    </p:spTree>
    <p:extLst>
      <p:ext uri="{BB962C8B-B14F-4D97-AF65-F5344CB8AC3E}">
        <p14:creationId xmlns:p14="http://schemas.microsoft.com/office/powerpoint/2010/main" val="866133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207B44-2C2C-9D48-92BD-10B941747F72}" type="slidenum">
              <a:rPr lang="en-US" smtClean="0"/>
              <a:pPr>
                <a:defRPr/>
              </a:pPr>
              <a:t>83</a:t>
            </a:fld>
            <a:endParaRPr lang="en-US"/>
          </a:p>
        </p:txBody>
      </p:sp>
    </p:spTree>
    <p:extLst>
      <p:ext uri="{BB962C8B-B14F-4D97-AF65-F5344CB8AC3E}">
        <p14:creationId xmlns:p14="http://schemas.microsoft.com/office/powerpoint/2010/main" val="3622963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207B44-2C2C-9D48-92BD-10B941747F72}" type="slidenum">
              <a:rPr lang="en-US" smtClean="0"/>
              <a:pPr>
                <a:defRPr/>
              </a:pPr>
              <a:t>84</a:t>
            </a:fld>
            <a:endParaRPr lang="en-US"/>
          </a:p>
        </p:txBody>
      </p:sp>
    </p:spTree>
    <p:extLst>
      <p:ext uri="{BB962C8B-B14F-4D97-AF65-F5344CB8AC3E}">
        <p14:creationId xmlns:p14="http://schemas.microsoft.com/office/powerpoint/2010/main" val="2760093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49" charset="-128"/>
            </a:endParaRP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49" charset="-128"/>
              </a:defRPr>
            </a:lvl1pPr>
            <a:lvl2pPr marL="742909" indent="-285734" eaLnBrk="0" hangingPunct="0">
              <a:defRPr>
                <a:solidFill>
                  <a:schemeClr val="tx1"/>
                </a:solidFill>
                <a:latin typeface="Arial" charset="0"/>
                <a:ea typeface="ＭＳ Ｐゴシック" pitchFamily="-49" charset="-128"/>
              </a:defRPr>
            </a:lvl2pPr>
            <a:lvl3pPr marL="1142937" indent="-228587" eaLnBrk="0" hangingPunct="0">
              <a:defRPr>
                <a:solidFill>
                  <a:schemeClr val="tx1"/>
                </a:solidFill>
                <a:latin typeface="Arial" charset="0"/>
                <a:ea typeface="ＭＳ Ｐゴシック" pitchFamily="-49" charset="-128"/>
              </a:defRPr>
            </a:lvl3pPr>
            <a:lvl4pPr marL="1600112" indent="-228587" eaLnBrk="0" hangingPunct="0">
              <a:defRPr>
                <a:solidFill>
                  <a:schemeClr val="tx1"/>
                </a:solidFill>
                <a:latin typeface="Arial" charset="0"/>
                <a:ea typeface="ＭＳ Ｐゴシック" pitchFamily="-49" charset="-128"/>
              </a:defRPr>
            </a:lvl4pPr>
            <a:lvl5pPr marL="2057287" indent="-228587" eaLnBrk="0" hangingPunct="0">
              <a:defRPr>
                <a:solidFill>
                  <a:schemeClr val="tx1"/>
                </a:solidFill>
                <a:latin typeface="Arial" charset="0"/>
                <a:ea typeface="ＭＳ Ｐゴシック" pitchFamily="-49" charset="-128"/>
              </a:defRPr>
            </a:lvl5pPr>
            <a:lvl6pPr marL="2514461" indent="-228587" eaLnBrk="0" fontAlgn="base" hangingPunct="0">
              <a:spcBef>
                <a:spcPct val="0"/>
              </a:spcBef>
              <a:spcAft>
                <a:spcPct val="0"/>
              </a:spcAft>
              <a:defRPr>
                <a:solidFill>
                  <a:schemeClr val="tx1"/>
                </a:solidFill>
                <a:latin typeface="Arial" charset="0"/>
                <a:ea typeface="ＭＳ Ｐゴシック" pitchFamily="-49" charset="-128"/>
              </a:defRPr>
            </a:lvl6pPr>
            <a:lvl7pPr marL="2971635" indent="-228587" eaLnBrk="0" fontAlgn="base" hangingPunct="0">
              <a:spcBef>
                <a:spcPct val="0"/>
              </a:spcBef>
              <a:spcAft>
                <a:spcPct val="0"/>
              </a:spcAft>
              <a:defRPr>
                <a:solidFill>
                  <a:schemeClr val="tx1"/>
                </a:solidFill>
                <a:latin typeface="Arial" charset="0"/>
                <a:ea typeface="ＭＳ Ｐゴシック" pitchFamily="-49" charset="-128"/>
              </a:defRPr>
            </a:lvl7pPr>
            <a:lvl8pPr marL="3428810" indent="-228587" eaLnBrk="0" fontAlgn="base" hangingPunct="0">
              <a:spcBef>
                <a:spcPct val="0"/>
              </a:spcBef>
              <a:spcAft>
                <a:spcPct val="0"/>
              </a:spcAft>
              <a:defRPr>
                <a:solidFill>
                  <a:schemeClr val="tx1"/>
                </a:solidFill>
                <a:latin typeface="Arial" charset="0"/>
                <a:ea typeface="ＭＳ Ｐゴシック" pitchFamily="-49" charset="-128"/>
              </a:defRPr>
            </a:lvl8pPr>
            <a:lvl9pPr marL="3885985" indent="-228587" eaLnBrk="0" fontAlgn="base" hangingPunct="0">
              <a:spcBef>
                <a:spcPct val="0"/>
              </a:spcBef>
              <a:spcAft>
                <a:spcPct val="0"/>
              </a:spcAft>
              <a:defRPr>
                <a:solidFill>
                  <a:schemeClr val="tx1"/>
                </a:solidFill>
                <a:latin typeface="Arial" charset="0"/>
                <a:ea typeface="ＭＳ Ｐゴシック" pitchFamily="-49" charset="-128"/>
              </a:defRPr>
            </a:lvl9pPr>
          </a:lstStyle>
          <a:p>
            <a:pPr eaLnBrk="1" hangingPunct="1"/>
            <a:fld id="{DEAEAB91-A445-4C12-BB6C-247450B4B67A}" type="slidenum">
              <a:rPr lang="en-US" altLang="en-US"/>
              <a:pPr eaLnBrk="1" hangingPunct="1"/>
              <a:t>86</a:t>
            </a:fld>
            <a:endParaRPr lang="en-US" altLang="en-US"/>
          </a:p>
        </p:txBody>
      </p:sp>
    </p:spTree>
    <p:extLst>
      <p:ext uri="{BB962C8B-B14F-4D97-AF65-F5344CB8AC3E}">
        <p14:creationId xmlns:p14="http://schemas.microsoft.com/office/powerpoint/2010/main" val="2693475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91</a:t>
            </a:fld>
            <a:endParaRPr lang="en-US" dirty="0"/>
          </a:p>
        </p:txBody>
      </p:sp>
    </p:spTree>
    <p:extLst>
      <p:ext uri="{BB962C8B-B14F-4D97-AF65-F5344CB8AC3E}">
        <p14:creationId xmlns:p14="http://schemas.microsoft.com/office/powerpoint/2010/main" val="4276674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92</a:t>
            </a:fld>
            <a:endParaRPr lang="en-US" dirty="0"/>
          </a:p>
        </p:txBody>
      </p:sp>
    </p:spTree>
    <p:extLst>
      <p:ext uri="{BB962C8B-B14F-4D97-AF65-F5344CB8AC3E}">
        <p14:creationId xmlns:p14="http://schemas.microsoft.com/office/powerpoint/2010/main" val="468236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93</a:t>
            </a:fld>
            <a:endParaRPr lang="en-US" dirty="0"/>
          </a:p>
        </p:txBody>
      </p:sp>
    </p:spTree>
    <p:extLst>
      <p:ext uri="{BB962C8B-B14F-4D97-AF65-F5344CB8AC3E}">
        <p14:creationId xmlns:p14="http://schemas.microsoft.com/office/powerpoint/2010/main" val="17629585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4CF3A1-EBB8-450B-B11C-6C64F59B7B4B}" type="slidenum">
              <a:rPr lang="en-US" smtClean="0"/>
              <a:t>96</a:t>
            </a:fld>
            <a:endParaRPr lang="en-US" dirty="0"/>
          </a:p>
        </p:txBody>
      </p:sp>
    </p:spTree>
    <p:extLst>
      <p:ext uri="{BB962C8B-B14F-4D97-AF65-F5344CB8AC3E}">
        <p14:creationId xmlns:p14="http://schemas.microsoft.com/office/powerpoint/2010/main" val="326554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6</a:t>
            </a:fld>
            <a:endParaRPr lang="en-US" dirty="0" smtClean="0"/>
          </a:p>
        </p:txBody>
      </p:sp>
    </p:spTree>
    <p:extLst>
      <p:ext uri="{BB962C8B-B14F-4D97-AF65-F5344CB8AC3E}">
        <p14:creationId xmlns:p14="http://schemas.microsoft.com/office/powerpoint/2010/main" val="4205881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97</a:t>
            </a:fld>
            <a:endParaRPr lang="en-US" dirty="0"/>
          </a:p>
        </p:txBody>
      </p:sp>
    </p:spTree>
    <p:extLst>
      <p:ext uri="{BB962C8B-B14F-4D97-AF65-F5344CB8AC3E}">
        <p14:creationId xmlns:p14="http://schemas.microsoft.com/office/powerpoint/2010/main" val="23786430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98</a:t>
            </a:fld>
            <a:endParaRPr lang="en-US" dirty="0"/>
          </a:p>
        </p:txBody>
      </p:sp>
    </p:spTree>
    <p:extLst>
      <p:ext uri="{BB962C8B-B14F-4D97-AF65-F5344CB8AC3E}">
        <p14:creationId xmlns:p14="http://schemas.microsoft.com/office/powerpoint/2010/main" val="222674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7</a:t>
            </a:fld>
            <a:endParaRPr lang="en-US" dirty="0" smtClean="0"/>
          </a:p>
        </p:txBody>
      </p:sp>
    </p:spTree>
    <p:extLst>
      <p:ext uri="{BB962C8B-B14F-4D97-AF65-F5344CB8AC3E}">
        <p14:creationId xmlns:p14="http://schemas.microsoft.com/office/powerpoint/2010/main" val="1083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8</a:t>
            </a:fld>
            <a:endParaRPr lang="en-US" dirty="0" smtClean="0"/>
          </a:p>
        </p:txBody>
      </p:sp>
    </p:spTree>
    <p:extLst>
      <p:ext uri="{BB962C8B-B14F-4D97-AF65-F5344CB8AC3E}">
        <p14:creationId xmlns:p14="http://schemas.microsoft.com/office/powerpoint/2010/main" val="154134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992861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35" y="2130425"/>
            <a:ext cx="735016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4997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5765" y="6025416"/>
            <a:ext cx="2673270" cy="696059"/>
          </a:xfrm>
          <a:prstGeom prst="rect">
            <a:avLst/>
          </a:prstGeom>
        </p:spPr>
      </p:pic>
    </p:spTree>
    <p:extLst>
      <p:ext uri="{BB962C8B-B14F-4D97-AF65-F5344CB8AC3E}">
        <p14:creationId xmlns:p14="http://schemas.microsoft.com/office/powerpoint/2010/main" val="2750302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453009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256641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29593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94194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5617669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457456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471193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95015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3653558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849449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391068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8960006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53293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12357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6446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76588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1663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232700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14987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2550" y="2894013"/>
            <a:ext cx="7142163"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7" name="Group 6"/>
          <p:cNvGrpSpPr/>
          <p:nvPr userDrawn="1"/>
        </p:nvGrpSpPr>
        <p:grpSpPr>
          <a:xfrm>
            <a:off x="1" y="-23724"/>
            <a:ext cx="1020617" cy="6894423"/>
            <a:chOff x="1" y="-23724"/>
            <a:chExt cx="1020617" cy="6894423"/>
          </a:xfrm>
        </p:grpSpPr>
        <p:pic>
          <p:nvPicPr>
            <p:cNvPr id="8" name="Picture 7"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9" name="Picture 8"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0" name="Picture 9"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6186958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46910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87152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86702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407876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5050310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itle 1"/>
          <p:cNvSpPr>
            <a:spLocks noGrp="1"/>
          </p:cNvSpPr>
          <p:nvPr>
            <p:ph type="title"/>
          </p:nvPr>
        </p:nvSpPr>
        <p:spPr>
          <a:xfrm>
            <a:off x="1292772" y="274638"/>
            <a:ext cx="739402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049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34152" y="1600200"/>
            <a:ext cx="34526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2886612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7365" y="274638"/>
            <a:ext cx="729943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87364" y="1600200"/>
            <a:ext cx="729943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8538" y="274638"/>
            <a:ext cx="737826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08538" y="1600200"/>
            <a:ext cx="737826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2071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10F2C-C334-4D75-8E9E-87EDEC027515}" type="datetimeFigureOut">
              <a:rPr lang="en-US" smtClean="0"/>
              <a:t>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0756A-C007-4170-A400-1072A1671CEE}" type="slidenum">
              <a:rPr lang="en-US" smtClean="0"/>
              <a:t>‹#›</a:t>
            </a:fld>
            <a:endParaRPr lang="en-US" dirty="0"/>
          </a:p>
        </p:txBody>
      </p:sp>
    </p:spTree>
    <p:extLst>
      <p:ext uri="{BB962C8B-B14F-4D97-AF65-F5344CB8AC3E}">
        <p14:creationId xmlns:p14="http://schemas.microsoft.com/office/powerpoint/2010/main" val="795220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2.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nctm.org/WorkArea/linkit.aspx?LinkIdentifier=id&amp;ItemID=76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emf"/><Relationship Id="rId7"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1.jpeg"/><Relationship Id="rId4" Type="http://schemas.openxmlformats.org/officeDocument/2006/relationships/image" Target="../media/image19.pn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hyperlink" Target="http://www.nctm.org/PtA/"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5.png"/><Relationship Id="rId7"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62050" y="900691"/>
            <a:ext cx="7600950" cy="5494272"/>
          </a:xfrm>
          <a:prstGeom prst="rect">
            <a:avLst/>
          </a:prstGeom>
        </p:spPr>
        <p:txBody>
          <a:bodyPr vert="horz" lIns="91440" tIns="45720" rIns="91440" bIns="45720" rtlCol="0">
            <a:normAutofit/>
          </a:bodyPr>
          <a:lstStyle/>
          <a:p>
            <a:pPr algn="ctr"/>
            <a:r>
              <a:rPr lang="en-US" sz="3200" b="1" dirty="0">
                <a:solidFill>
                  <a:srgbClr val="002060"/>
                </a:solidFill>
                <a:latin typeface="+mj-lt"/>
              </a:rPr>
              <a:t>Collaborate, Communicate, Connect: </a:t>
            </a:r>
            <a:endParaRPr lang="en-US" sz="3200" b="1" dirty="0" smtClean="0">
              <a:solidFill>
                <a:srgbClr val="002060"/>
              </a:solidFill>
              <a:latin typeface="+mj-lt"/>
            </a:endParaRPr>
          </a:p>
          <a:p>
            <a:pPr algn="ctr"/>
            <a:r>
              <a:rPr lang="en-US" sz="3200" b="1" dirty="0" smtClean="0">
                <a:solidFill>
                  <a:srgbClr val="002060"/>
                </a:solidFill>
                <a:latin typeface="+mj-lt"/>
              </a:rPr>
              <a:t>High-Leverage </a:t>
            </a:r>
            <a:r>
              <a:rPr lang="en-US" sz="3200" b="1" dirty="0">
                <a:solidFill>
                  <a:srgbClr val="002060"/>
                </a:solidFill>
                <a:latin typeface="+mj-lt"/>
              </a:rPr>
              <a:t>Practices to Turn </a:t>
            </a:r>
            <a:endParaRPr lang="en-US" sz="3200" b="1" dirty="0" smtClean="0">
              <a:solidFill>
                <a:srgbClr val="002060"/>
              </a:solidFill>
              <a:latin typeface="+mj-lt"/>
            </a:endParaRPr>
          </a:p>
          <a:p>
            <a:pPr algn="ctr"/>
            <a:r>
              <a:rPr lang="en-US" sz="3200" b="1" dirty="0" smtClean="0">
                <a:solidFill>
                  <a:srgbClr val="002060"/>
                </a:solidFill>
                <a:latin typeface="+mj-lt"/>
              </a:rPr>
              <a:t>Standards </a:t>
            </a:r>
            <a:r>
              <a:rPr lang="en-US" sz="3200" b="1" dirty="0">
                <a:solidFill>
                  <a:srgbClr val="002060"/>
                </a:solidFill>
                <a:latin typeface="+mj-lt"/>
              </a:rPr>
              <a:t>into Learning</a:t>
            </a:r>
            <a:endParaRPr lang="en-US" sz="1400" b="1" dirty="0" smtClean="0">
              <a:solidFill>
                <a:srgbClr val="002060"/>
              </a:solidFill>
              <a:latin typeface="+mj-lt"/>
            </a:endParaRPr>
          </a:p>
          <a:p>
            <a:pPr algn="ctr"/>
            <a:endParaRPr lang="en-US" sz="2600" b="1" dirty="0" smtClean="0">
              <a:solidFill>
                <a:srgbClr val="003366"/>
              </a:solidFill>
            </a:endParaRPr>
          </a:p>
          <a:p>
            <a:pPr algn="ctr"/>
            <a:r>
              <a:rPr lang="en-US" sz="2600" b="1" dirty="0" smtClean="0">
                <a:solidFill>
                  <a:srgbClr val="FF0000"/>
                </a:solidFill>
              </a:rPr>
              <a:t>Please take a handout as you enter.</a:t>
            </a:r>
          </a:p>
          <a:p>
            <a:pPr algn="ctr"/>
            <a:endParaRPr lang="en-US" sz="2600" b="1" dirty="0" smtClean="0">
              <a:solidFill>
                <a:srgbClr val="003366"/>
              </a:solidFill>
            </a:endParaRPr>
          </a:p>
          <a:p>
            <a:pPr algn="ctr"/>
            <a:r>
              <a:rPr lang="en-US" sz="2400" b="1" dirty="0">
                <a:solidFill>
                  <a:srgbClr val="003366"/>
                </a:solidFill>
              </a:rPr>
              <a:t>D</a:t>
            </a:r>
            <a:r>
              <a:rPr lang="en-US" sz="2400" b="1" dirty="0" smtClean="0">
                <a:solidFill>
                  <a:srgbClr val="003366"/>
                </a:solidFill>
              </a:rPr>
              <a:t>iane </a:t>
            </a:r>
            <a:r>
              <a:rPr lang="en-US" sz="2400" b="1" dirty="0">
                <a:solidFill>
                  <a:srgbClr val="003366"/>
                </a:solidFill>
              </a:rPr>
              <a:t>J. Briars</a:t>
            </a:r>
          </a:p>
          <a:p>
            <a:pPr algn="ctr"/>
            <a:r>
              <a:rPr lang="en-US" sz="2400" b="1" dirty="0" smtClean="0">
                <a:solidFill>
                  <a:srgbClr val="003366"/>
                </a:solidFill>
              </a:rPr>
              <a:t>Past President </a:t>
            </a:r>
            <a:endParaRPr lang="en-US" sz="2400" b="1" dirty="0">
              <a:solidFill>
                <a:srgbClr val="003366"/>
              </a:solidFill>
            </a:endParaRPr>
          </a:p>
          <a:p>
            <a:pPr algn="ctr"/>
            <a:r>
              <a:rPr lang="en-US" sz="2400" b="1" dirty="0">
                <a:solidFill>
                  <a:srgbClr val="003366"/>
                </a:solidFill>
              </a:rPr>
              <a:t>National Council of Teachers of Mathematics dbriars@nctm.org</a:t>
            </a:r>
            <a:endParaRPr lang="en-US" sz="2000" b="1" dirty="0">
              <a:solidFill>
                <a:srgbClr val="003366"/>
              </a:solidFill>
            </a:endParaRPr>
          </a:p>
          <a:p>
            <a:endParaRPr lang="en-US" sz="2800" b="1" i="1" dirty="0"/>
          </a:p>
          <a:p>
            <a:pPr algn="ctr"/>
            <a:r>
              <a:rPr lang="en-US" sz="2400" b="1" dirty="0" smtClean="0">
                <a:solidFill>
                  <a:srgbClr val="003366"/>
                </a:solidFill>
              </a:rPr>
              <a:t>Alabama Council of Teachers of Mathematics</a:t>
            </a:r>
            <a:endParaRPr lang="en-US" sz="2800" b="1" dirty="0" smtClean="0">
              <a:solidFill>
                <a:srgbClr val="003366"/>
              </a:solidFill>
            </a:endParaRPr>
          </a:p>
          <a:p>
            <a:pPr algn="ctr"/>
            <a:r>
              <a:rPr lang="en-US" sz="2400" b="1" dirty="0" smtClean="0">
                <a:solidFill>
                  <a:srgbClr val="003366"/>
                </a:solidFill>
              </a:rPr>
              <a:t>November 3, 2016</a:t>
            </a:r>
            <a:endParaRPr lang="en-US" sz="3200" b="1" dirty="0">
              <a:solidFill>
                <a:srgbClr val="003366"/>
              </a:solidFill>
              <a:ea typeface="Verdana" panose="020B0604030504040204" pitchFamily="34" charset="0"/>
              <a:cs typeface="Verdana" panose="020B0604030504040204" pitchFamily="34" charset="0"/>
            </a:endParaRPr>
          </a:p>
          <a:p>
            <a:endParaRPr lang="en-US" sz="2400" b="1" dirty="0" smtClean="0">
              <a:solidFill>
                <a:schemeClr val="tx2">
                  <a:lumMod val="60000"/>
                  <a:lumOff val="40000"/>
                </a:schemeClr>
              </a:solidFill>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410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261413"/>
            <a:ext cx="7391400" cy="1143000"/>
          </a:xfrm>
        </p:spPr>
        <p:txBody>
          <a:bodyPr>
            <a:normAutofit fontScale="90000"/>
          </a:bodyPr>
          <a:lstStyle/>
          <a:p>
            <a:pPr eaLnBrk="1" hangingPunct="1"/>
            <a:r>
              <a:rPr lang="en-US" altLang="en-US" b="1" i="1" dirty="0" smtClean="0">
                <a:solidFill>
                  <a:srgbClr val="002060"/>
                </a:solidFill>
              </a:rPr>
              <a:t/>
            </a:r>
            <a:br>
              <a:rPr lang="en-US" altLang="en-US" b="1" i="1" dirty="0" smtClean="0">
                <a:solidFill>
                  <a:srgbClr val="002060"/>
                </a:solidFill>
              </a:rPr>
            </a:br>
            <a:endParaRPr lang="en-US" altLang="en-US" i="1" dirty="0" smtClean="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75141"/>
            <a:ext cx="1414462" cy="182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789" y="3133582"/>
            <a:ext cx="2259611" cy="17193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3"/>
          <p:cNvSpPr/>
          <p:nvPr/>
        </p:nvSpPr>
        <p:spPr>
          <a:xfrm>
            <a:off x="2787619" y="3430516"/>
            <a:ext cx="3810000" cy="1371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2208416"/>
            <a:ext cx="2832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609600"/>
            <a:ext cx="184731" cy="369332"/>
          </a:xfrm>
          <a:prstGeom prst="rect">
            <a:avLst/>
          </a:prstGeom>
          <a:noFill/>
        </p:spPr>
        <p:txBody>
          <a:bodyPr wrap="none" rtlCol="0">
            <a:spAutoFit/>
          </a:bodyPr>
          <a:lstStyle/>
          <a:p>
            <a:endParaRPr lang="en-US" dirty="0"/>
          </a:p>
        </p:txBody>
      </p:sp>
      <p:sp>
        <p:nvSpPr>
          <p:cNvPr id="2" name="TextBox 1"/>
          <p:cNvSpPr txBox="1"/>
          <p:nvPr/>
        </p:nvSpPr>
        <p:spPr>
          <a:xfrm>
            <a:off x="1066800" y="286434"/>
            <a:ext cx="7848600" cy="1384995"/>
          </a:xfrm>
          <a:prstGeom prst="rect">
            <a:avLst/>
          </a:prstGeom>
          <a:noFill/>
        </p:spPr>
        <p:txBody>
          <a:bodyPr wrap="square" rtlCol="0">
            <a:spAutoFit/>
          </a:bodyPr>
          <a:lstStyle/>
          <a:p>
            <a:pPr algn="ctr"/>
            <a:r>
              <a:rPr lang="en-US"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High Quality Standards Are Necessary, but Insufficient, for Effective Teaching and Learning</a:t>
            </a:r>
            <a:endPar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6"/>
          <a:stretch>
            <a:fillRect/>
          </a:stretch>
        </p:blipFill>
        <p:spPr>
          <a:xfrm>
            <a:off x="1305884" y="3589541"/>
            <a:ext cx="1452650" cy="1828800"/>
          </a:xfrm>
          <a:prstGeom prst="rect">
            <a:avLst/>
          </a:prstGeom>
          <a:ln w="28575">
            <a:solidFill>
              <a:schemeClr val="tx1"/>
            </a:solidFill>
          </a:ln>
        </p:spPr>
      </p:pic>
    </p:spTree>
    <p:extLst>
      <p:ext uri="{BB962C8B-B14F-4D97-AF65-F5344CB8AC3E}">
        <p14:creationId xmlns:p14="http://schemas.microsoft.com/office/powerpoint/2010/main" val="149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14399" y="389027"/>
            <a:ext cx="82296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t>Principles to Actions:</a:t>
            </a:r>
            <a:br>
              <a:rPr kumimoji="0" lang="en-US" sz="36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br>
            <a:r>
              <a:rPr kumimoji="0" lang="en-US" sz="3200" b="1" i="1" u="none" strike="noStrike" kern="1200" cap="none" spc="0" normalizeH="0" baseline="0" noProof="0" dirty="0" smtClean="0">
                <a:ln>
                  <a:noFill/>
                </a:ln>
                <a:solidFill>
                  <a:srgbClr val="002060"/>
                </a:solidFill>
                <a:effectLst/>
                <a:uLnTx/>
                <a:uFillTx/>
                <a:latin typeface="+mj-lt"/>
                <a:ea typeface="Verdana" pitchFamily="34" charset="0"/>
                <a:cs typeface="Verdana" pitchFamily="34" charset="0"/>
              </a:rPr>
              <a:t>Ensuring Mathematical Success for All</a:t>
            </a:r>
          </a:p>
        </p:txBody>
      </p:sp>
      <p:sp>
        <p:nvSpPr>
          <p:cNvPr id="6" name="Rectangle 3"/>
          <p:cNvSpPr txBox="1">
            <a:spLocks noChangeArrowheads="1"/>
          </p:cNvSpPr>
          <p:nvPr/>
        </p:nvSpPr>
        <p:spPr>
          <a:xfrm>
            <a:off x="1330746" y="1671272"/>
            <a:ext cx="5301616" cy="4574563"/>
          </a:xfrm>
          <a:prstGeom prst="rect">
            <a:avLst/>
          </a:prstGeom>
        </p:spPr>
        <p:txBody>
          <a:bodyPr vert="horz" lIns="91440" tIns="45720" rIns="91440" bIns="45720" rtlCol="0">
            <a:normAutofit fontScale="77500" lnSpcReduction="20000"/>
          </a:bodyPr>
          <a:lstStyle/>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the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supportive conditions, structures, and policies</a:t>
            </a: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required to give</a:t>
            </a:r>
            <a:r>
              <a:rPr kumimoji="0" lang="en-US" sz="2400" b="0" i="0" u="none" strike="noStrike" kern="1200" cap="none" spc="0" normalizeH="0" noProof="0" dirty="0" smtClean="0">
                <a:ln>
                  <a:noFill/>
                </a:ln>
                <a:solidFill>
                  <a:srgbClr val="002060"/>
                </a:solidFill>
                <a:effectLst/>
                <a:uLnTx/>
                <a:uFillTx/>
                <a:latin typeface="Verdana" pitchFamily="34" charset="0"/>
                <a:ea typeface="Verdana" pitchFamily="34" charset="0"/>
                <a:cs typeface="Verdana" pitchFamily="34" charset="0"/>
              </a:rPr>
              <a:t> all students the power of mathematics</a:t>
            </a:r>
            <a:endPar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Focuses on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teaching and </a:t>
            </a:r>
            <a:b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learning</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Emphasizes engaging students</a:t>
            </a:r>
            <a:b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mathematical thinking</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how to ensure that </a:t>
            </a:r>
            <a:b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b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mathematics achievement is maximized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for every student</a:t>
            </a:r>
          </a:p>
          <a:p>
            <a:pPr marL="342900" marR="0" lvl="1" indent="-342900" algn="l" defTabSz="457200" rtl="0" eaLnBrk="1" fontAlgn="auto" latinLnBrk="0" hangingPunct="1">
              <a:lnSpc>
                <a:spcPct val="12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Is not specific to any standards;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it</a:t>
            </a:r>
            <a:r>
              <a:rPr kumimoji="0" lang="ja-JP" altLang="en-US" sz="2400" b="1" i="0" u="none" strike="noStrike" kern="1200" cap="none" spc="0" normalizeH="0" baseline="0" noProof="0" dirty="0" smtClean="0">
                <a:ln>
                  <a:noFill/>
                </a:ln>
                <a:solidFill>
                  <a:srgbClr val="002060"/>
                </a:solidFill>
                <a:effectLst/>
                <a:uLnTx/>
                <a:uFillTx/>
                <a:latin typeface="Verdana" pitchFamily="34" charset="0"/>
                <a:ea typeface="ＭＳ Ｐゴシック" pitchFamily="34" charset="-128"/>
                <a:cs typeface="Verdana" pitchFamily="34" charset="0"/>
              </a:rPr>
              <a:t>’</a:t>
            </a:r>
            <a:r>
              <a:rPr kumimoji="0" lang="en-US" altLang="ja-JP"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 universa</a:t>
            </a:r>
            <a:r>
              <a:rPr kumimoji="0" lang="en-US" altLang="ja-JP"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52" y="2370411"/>
            <a:ext cx="2107778" cy="300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a:t>
            </a:r>
            <a:r>
              <a:rPr lang="en-US" sz="4400" b="1" dirty="0" smtClean="0">
                <a:solidFill>
                  <a:srgbClr val="003366"/>
                </a:solidFill>
                <a:latin typeface="+mj-lt"/>
                <a:ea typeface="Osaka" charset="0"/>
                <a:cs typeface="Osaka" charset="0"/>
              </a:rPr>
              <a:t>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dirty="0">
                <a:solidFill>
                  <a:srgbClr val="002060"/>
                </a:solidFill>
                <a:latin typeface="+mn-lt"/>
                <a:cs typeface="Calibri" pitchFamily="34" charset="0"/>
              </a:rPr>
              <a:t>conceptual understanding, </a:t>
            </a:r>
            <a:r>
              <a:rPr lang="en-US" sz="3200" dirty="0">
                <a:solidFill>
                  <a:srgbClr val="003366"/>
                </a:solidFill>
                <a:latin typeface="+mn-lt"/>
                <a:cs typeface="Calibri" pitchFamily="34" charset="0"/>
              </a:rPr>
              <a:t>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2060"/>
                </a:solidFill>
                <a:latin typeface="+mn-lt"/>
                <a:cs typeface="Calibri" pitchFamily="34" charset="0"/>
              </a:rPr>
              <a:t>Standards for Mathematical Practice</a:t>
            </a:r>
            <a:endParaRPr lang="en-US" sz="3200" b="1" dirty="0">
              <a:solidFill>
                <a:srgbClr val="002060"/>
              </a:solidFill>
              <a:latin typeface="+mn-lt"/>
              <a:cs typeface="Calibri" pitchFamily="34" charset="0"/>
            </a:endParaRPr>
          </a:p>
        </p:txBody>
      </p:sp>
    </p:spTree>
    <p:extLst>
      <p:ext uri="{BB962C8B-B14F-4D97-AF65-F5344CB8AC3E}">
        <p14:creationId xmlns:p14="http://schemas.microsoft.com/office/powerpoint/2010/main" val="13829900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2060"/>
                </a:solidFill>
                <a:latin typeface="+mn-lt"/>
                <a:cs typeface="Calibri" pitchFamily="34" charset="0"/>
              </a:rPr>
              <a:t>Standards for Mathematical Practice</a:t>
            </a:r>
            <a:endParaRPr lang="en-US" sz="3200" b="1" dirty="0">
              <a:solidFill>
                <a:srgbClr val="002060"/>
              </a:solidFill>
              <a:latin typeface="+mn-lt"/>
              <a:cs typeface="Calibri" pitchFamily="34" charset="0"/>
            </a:endParaRPr>
          </a:p>
        </p:txBody>
      </p:sp>
    </p:spTree>
    <p:extLst>
      <p:ext uri="{BB962C8B-B14F-4D97-AF65-F5344CB8AC3E}">
        <p14:creationId xmlns:p14="http://schemas.microsoft.com/office/powerpoint/2010/main" val="229616643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9200" y="152400"/>
            <a:ext cx="7467600" cy="1143000"/>
          </a:xfrm>
        </p:spPr>
        <p:txBody>
          <a:bodyPr/>
          <a:lstStyle/>
          <a:p>
            <a:r>
              <a:rPr lang="en-US" sz="4000" b="1" dirty="0" smtClean="0">
                <a:solidFill>
                  <a:srgbClr val="002060"/>
                </a:solidFill>
                <a:latin typeface="+mj-lt"/>
                <a:ea typeface="ＭＳ Ｐゴシック" pitchFamily="34" charset="-128"/>
                <a:cs typeface="Century Gothic" pitchFamily="34" charset="0"/>
              </a:rPr>
              <a:t>Curriculum Standards, </a:t>
            </a:r>
            <a:br>
              <a:rPr lang="en-US" sz="4000" b="1" dirty="0" smtClean="0">
                <a:solidFill>
                  <a:srgbClr val="002060"/>
                </a:solidFill>
                <a:latin typeface="+mj-lt"/>
                <a:ea typeface="ＭＳ Ｐゴシック" pitchFamily="34" charset="-128"/>
                <a:cs typeface="Century Gothic" pitchFamily="34" charset="0"/>
              </a:rPr>
            </a:br>
            <a:r>
              <a:rPr lang="en-US" sz="4000" b="1" dirty="0" smtClean="0">
                <a:solidFill>
                  <a:srgbClr val="002060"/>
                </a:solidFill>
                <a:latin typeface="+mj-lt"/>
                <a:ea typeface="ＭＳ Ｐゴシック" pitchFamily="34" charset="-128"/>
                <a:cs typeface="Century Gothic" pitchFamily="34" charset="0"/>
              </a:rPr>
              <a:t>Not Assessment Standards</a:t>
            </a:r>
          </a:p>
        </p:txBody>
      </p:sp>
      <p:sp>
        <p:nvSpPr>
          <p:cNvPr id="3" name="Content Placeholder 2"/>
          <p:cNvSpPr>
            <a:spLocks noGrp="1"/>
          </p:cNvSpPr>
          <p:nvPr>
            <p:ph idx="1"/>
          </p:nvPr>
        </p:nvSpPr>
        <p:spPr>
          <a:xfrm>
            <a:off x="1219200" y="1600200"/>
            <a:ext cx="7543800" cy="4525963"/>
          </a:xfrm>
        </p:spPr>
        <p:txBody>
          <a:bodyPr>
            <a:noAutofit/>
          </a:bodyPr>
          <a:lstStyle/>
          <a:p>
            <a:pPr marL="0" indent="0">
              <a:buFont typeface="Arial" charset="0"/>
              <a:buNone/>
              <a:defRPr/>
            </a:pPr>
            <a:r>
              <a:rPr lang="en-US" sz="2400" b="1" dirty="0">
                <a:solidFill>
                  <a:srgbClr val="FF0000"/>
                </a:solidFill>
              </a:rPr>
              <a:t>Understand </a:t>
            </a:r>
            <a:r>
              <a:rPr lang="en-US" sz="2400" b="1" dirty="0">
                <a:solidFill>
                  <a:srgbClr val="002060"/>
                </a:solidFill>
              </a:rPr>
              <a:t>and apply properties of operations and the </a:t>
            </a:r>
            <a:r>
              <a:rPr lang="en-US" sz="2400" b="1" dirty="0" smtClean="0">
                <a:solidFill>
                  <a:srgbClr val="002060"/>
                </a:solidFill>
              </a:rPr>
              <a:t>relationship between </a:t>
            </a:r>
            <a:r>
              <a:rPr lang="en-US" sz="2400" b="1" dirty="0">
                <a:solidFill>
                  <a:srgbClr val="002060"/>
                </a:solidFill>
              </a:rPr>
              <a:t>addition and subtraction</a:t>
            </a:r>
            <a:r>
              <a:rPr lang="en-US" sz="2400" b="1" dirty="0" smtClean="0">
                <a:solidFill>
                  <a:srgbClr val="002060"/>
                </a:solidFill>
              </a:rPr>
              <a:t>. (1.OA)</a:t>
            </a:r>
            <a:endParaRPr lang="en-US" sz="2400" b="1" dirty="0">
              <a:solidFill>
                <a:srgbClr val="002060"/>
              </a:solidFill>
            </a:endParaRPr>
          </a:p>
          <a:p>
            <a:pPr marL="347663" indent="-347663">
              <a:buFont typeface="Arial" charset="0"/>
              <a:buNone/>
              <a:defRPr/>
            </a:pPr>
            <a:r>
              <a:rPr lang="en-US" sz="2200" dirty="0">
                <a:solidFill>
                  <a:srgbClr val="002060"/>
                </a:solidFill>
              </a:rPr>
              <a:t>3. </a:t>
            </a:r>
            <a:r>
              <a:rPr lang="en-US" sz="2200" dirty="0" smtClean="0">
                <a:solidFill>
                  <a:srgbClr val="002060"/>
                </a:solidFill>
              </a:rPr>
              <a:t> Apply </a:t>
            </a:r>
            <a:r>
              <a:rPr lang="en-US" sz="2200" dirty="0">
                <a:solidFill>
                  <a:srgbClr val="002060"/>
                </a:solidFill>
              </a:rPr>
              <a:t>properties of operations as strategies to add and </a:t>
            </a:r>
            <a:r>
              <a:rPr lang="en-US" sz="2200" dirty="0" smtClean="0">
                <a:solidFill>
                  <a:srgbClr val="002060"/>
                </a:solidFill>
              </a:rPr>
              <a:t>subtract. </a:t>
            </a:r>
            <a:r>
              <a:rPr lang="en-US" sz="2200" i="1" dirty="0" smtClean="0">
                <a:solidFill>
                  <a:srgbClr val="002060"/>
                </a:solidFill>
              </a:rPr>
              <a:t>Examples: If </a:t>
            </a:r>
            <a:r>
              <a:rPr lang="en-US" sz="2200" i="1" dirty="0">
                <a:solidFill>
                  <a:srgbClr val="002060"/>
                </a:solidFill>
              </a:rPr>
              <a:t>8 + 3 = 11 is known, then 3 + 8 = 11 is also known. (Commutative property </a:t>
            </a:r>
            <a:r>
              <a:rPr lang="en-US" sz="2200" i="1" dirty="0" smtClean="0">
                <a:solidFill>
                  <a:srgbClr val="002060"/>
                </a:solidFill>
              </a:rPr>
              <a:t>of addition</a:t>
            </a:r>
            <a:r>
              <a:rPr lang="en-US" sz="2200" i="1" dirty="0">
                <a:solidFill>
                  <a:srgbClr val="002060"/>
                </a:solidFill>
              </a:rPr>
              <a:t>.) To add 2 + 6 + 4, the second two numbers can be added to </a:t>
            </a:r>
            <a:r>
              <a:rPr lang="en-US" sz="2200" i="1" dirty="0" smtClean="0">
                <a:solidFill>
                  <a:srgbClr val="002060"/>
                </a:solidFill>
              </a:rPr>
              <a:t>make a </a:t>
            </a:r>
            <a:r>
              <a:rPr lang="en-US" sz="2200" i="1" dirty="0">
                <a:solidFill>
                  <a:srgbClr val="002060"/>
                </a:solidFill>
              </a:rPr>
              <a:t>ten, so 2 + 6 + 4 = 2 + 10 = 12. (Associative property of addition</a:t>
            </a:r>
            <a:r>
              <a:rPr lang="en-US" sz="2200" i="1" dirty="0" smtClean="0">
                <a:solidFill>
                  <a:srgbClr val="002060"/>
                </a:solidFill>
              </a:rPr>
              <a:t>.)</a:t>
            </a:r>
          </a:p>
          <a:p>
            <a:pPr marL="347663" indent="-347663">
              <a:buFont typeface="Arial" charset="0"/>
              <a:buNone/>
              <a:defRPr/>
            </a:pPr>
            <a:endParaRPr lang="en-US" sz="1400" i="1" dirty="0"/>
          </a:p>
          <a:p>
            <a:pPr marL="290513" indent="-290513">
              <a:spcBef>
                <a:spcPts val="0"/>
              </a:spcBef>
              <a:buFont typeface="Arial" charset="0"/>
              <a:buNone/>
              <a:defRPr/>
            </a:pPr>
            <a:r>
              <a:rPr lang="en-US" sz="2200" dirty="0"/>
              <a:t>4</a:t>
            </a:r>
            <a:r>
              <a:rPr lang="en-US" sz="2200" b="1" dirty="0">
                <a:solidFill>
                  <a:srgbClr val="FF0000"/>
                </a:solidFill>
              </a:rPr>
              <a:t>. Understand </a:t>
            </a:r>
            <a:r>
              <a:rPr lang="en-US" sz="2200" dirty="0">
                <a:solidFill>
                  <a:srgbClr val="002060"/>
                </a:solidFill>
              </a:rPr>
              <a:t>subtraction as an unknown-addend problem. </a:t>
            </a:r>
            <a:r>
              <a:rPr lang="en-US" sz="2200" i="1" dirty="0">
                <a:solidFill>
                  <a:srgbClr val="002060"/>
                </a:solidFill>
              </a:rPr>
              <a:t>For </a:t>
            </a:r>
            <a:r>
              <a:rPr lang="en-US" sz="2200" i="1" dirty="0" smtClean="0">
                <a:solidFill>
                  <a:srgbClr val="002060"/>
                </a:solidFill>
              </a:rPr>
              <a:t>example, subtract </a:t>
            </a:r>
            <a:r>
              <a:rPr lang="en-US" sz="2200" i="1" dirty="0">
                <a:solidFill>
                  <a:srgbClr val="002060"/>
                </a:solidFill>
              </a:rPr>
              <a:t>10 – 8 by finding </a:t>
            </a:r>
            <a:r>
              <a:rPr lang="en-US" sz="2200" i="1" dirty="0" smtClean="0">
                <a:solidFill>
                  <a:srgbClr val="002060"/>
                </a:solidFill>
              </a:rPr>
              <a:t>the number </a:t>
            </a:r>
            <a:r>
              <a:rPr lang="en-US" sz="2200" i="1" dirty="0">
                <a:solidFill>
                  <a:srgbClr val="002060"/>
                </a:solidFill>
              </a:rPr>
              <a:t>that makes 10 when added to 8.</a:t>
            </a:r>
            <a:endParaRPr lang="en-US" sz="2200" dirty="0">
              <a:solidFill>
                <a:srgbClr val="002060"/>
              </a:solidFill>
            </a:endParaRPr>
          </a:p>
        </p:txBody>
      </p:sp>
    </p:spTree>
    <p:extLst>
      <p:ext uri="{BB962C8B-B14F-4D97-AF65-F5344CB8AC3E}">
        <p14:creationId xmlns:p14="http://schemas.microsoft.com/office/powerpoint/2010/main" val="47697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9200" y="152400"/>
            <a:ext cx="7467600" cy="1143000"/>
          </a:xfrm>
        </p:spPr>
        <p:txBody>
          <a:bodyPr/>
          <a:lstStyle/>
          <a:p>
            <a:r>
              <a:rPr lang="en-US" sz="4000" b="1" dirty="0" smtClean="0">
                <a:solidFill>
                  <a:srgbClr val="002060"/>
                </a:solidFill>
                <a:latin typeface="+mj-lt"/>
                <a:ea typeface="ＭＳ Ｐゴシック" pitchFamily="34" charset="-128"/>
                <a:cs typeface="Century Gothic" pitchFamily="34" charset="0"/>
              </a:rPr>
              <a:t>Curriculum Standards, </a:t>
            </a:r>
            <a:br>
              <a:rPr lang="en-US" sz="4000" b="1" dirty="0" smtClean="0">
                <a:solidFill>
                  <a:srgbClr val="002060"/>
                </a:solidFill>
                <a:latin typeface="+mj-lt"/>
                <a:ea typeface="ＭＳ Ｐゴシック" pitchFamily="34" charset="-128"/>
                <a:cs typeface="Century Gothic" pitchFamily="34" charset="0"/>
              </a:rPr>
            </a:br>
            <a:r>
              <a:rPr lang="en-US" sz="4000" b="1" dirty="0" smtClean="0">
                <a:solidFill>
                  <a:srgbClr val="002060"/>
                </a:solidFill>
                <a:latin typeface="+mj-lt"/>
                <a:ea typeface="ＭＳ Ｐゴシック" pitchFamily="34" charset="-128"/>
                <a:cs typeface="Century Gothic" pitchFamily="34" charset="0"/>
              </a:rPr>
              <a:t>Not Assessment Standards</a:t>
            </a:r>
          </a:p>
        </p:txBody>
      </p:sp>
      <p:sp>
        <p:nvSpPr>
          <p:cNvPr id="3" name="Content Placeholder 2"/>
          <p:cNvSpPr>
            <a:spLocks noGrp="1"/>
          </p:cNvSpPr>
          <p:nvPr>
            <p:ph idx="1"/>
          </p:nvPr>
        </p:nvSpPr>
        <p:spPr>
          <a:xfrm>
            <a:off x="1219200" y="1600200"/>
            <a:ext cx="7543800" cy="4525963"/>
          </a:xfrm>
        </p:spPr>
        <p:txBody>
          <a:bodyPr>
            <a:noAutofit/>
          </a:bodyPr>
          <a:lstStyle/>
          <a:p>
            <a:pPr marL="0" indent="0">
              <a:buNone/>
              <a:defRPr/>
            </a:pPr>
            <a:r>
              <a:rPr lang="en-US" b="1" dirty="0"/>
              <a:t>Define, evaluate, and compare functions. (8.F)</a:t>
            </a:r>
          </a:p>
          <a:p>
            <a:pPr marL="398463" indent="-398463">
              <a:buNone/>
              <a:defRPr/>
            </a:pPr>
            <a:r>
              <a:rPr lang="en-US" dirty="0"/>
              <a:t>1. </a:t>
            </a:r>
            <a:r>
              <a:rPr lang="en-US" dirty="0">
                <a:solidFill>
                  <a:srgbClr val="FF0000"/>
                </a:solidFill>
              </a:rPr>
              <a:t>Understand</a:t>
            </a:r>
            <a:r>
              <a:rPr lang="en-US" dirty="0"/>
              <a:t> that a function is a rule that assigns to each input exactly one output. The graph of a function is the set of ordered pairs consisting of an input and the corresponding output.</a:t>
            </a:r>
          </a:p>
          <a:p>
            <a:pPr marL="0" indent="0">
              <a:buFont typeface="Arial" charset="0"/>
              <a:buNone/>
              <a:defRPr/>
            </a:pPr>
            <a:endParaRPr lang="en-US" sz="2200" dirty="0">
              <a:solidFill>
                <a:srgbClr val="002060"/>
              </a:solidFill>
            </a:endParaRPr>
          </a:p>
        </p:txBody>
      </p:sp>
    </p:spTree>
    <p:extLst>
      <p:ext uri="{BB962C8B-B14F-4D97-AF65-F5344CB8AC3E}">
        <p14:creationId xmlns:p14="http://schemas.microsoft.com/office/powerpoint/2010/main" val="3538552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1295400" y="376054"/>
            <a:ext cx="7620000" cy="94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smtClean="0">
                <a:solidFill>
                  <a:srgbClr val="002060"/>
                </a:solidFill>
                <a:latin typeface="+mj-lt"/>
                <a:ea typeface="Osaka" charset="0"/>
                <a:cs typeface="Osaka" charset="0"/>
              </a:rPr>
              <a:t>Why Focus on Understanding?</a:t>
            </a:r>
            <a:r>
              <a:rPr lang="en-US" sz="4800" dirty="0" smtClean="0">
                <a:solidFill>
                  <a:schemeClr val="bg1"/>
                </a:solidFill>
                <a:latin typeface="+mj-lt"/>
                <a:ea typeface="Osaka" charset="0"/>
                <a:cs typeface="Osaka" charset="0"/>
              </a:rPr>
              <a:t>?</a:t>
            </a:r>
            <a:endParaRPr lang="en-US" sz="4800" dirty="0">
              <a:solidFill>
                <a:schemeClr val="bg1"/>
              </a:solidFill>
              <a:latin typeface="+mj-lt"/>
              <a:ea typeface="+mj-ea"/>
              <a:cs typeface="+mj-cs"/>
            </a:endParaRPr>
          </a:p>
        </p:txBody>
      </p:sp>
      <p:sp>
        <p:nvSpPr>
          <p:cNvPr id="3" name="Content Placeholder 2"/>
          <p:cNvSpPr>
            <a:spLocks noGrp="1"/>
          </p:cNvSpPr>
          <p:nvPr>
            <p:ph idx="1"/>
          </p:nvPr>
        </p:nvSpPr>
        <p:spPr/>
        <p:txBody>
          <a:bodyPr>
            <a:noAutofit/>
          </a:bodyPr>
          <a:lstStyle/>
          <a:p>
            <a:pPr>
              <a:spcBef>
                <a:spcPts val="1800"/>
              </a:spcBef>
            </a:pPr>
            <a:r>
              <a:rPr lang="en-US" sz="4000" dirty="0" smtClean="0">
                <a:solidFill>
                  <a:srgbClr val="002060"/>
                </a:solidFill>
              </a:rPr>
              <a:t>Understanding facilitates initial learning and retention.</a:t>
            </a:r>
          </a:p>
          <a:p>
            <a:pPr>
              <a:spcBef>
                <a:spcPts val="1800"/>
              </a:spcBef>
            </a:pPr>
            <a:r>
              <a:rPr lang="en-US" sz="4000" dirty="0" smtClean="0">
                <a:solidFill>
                  <a:srgbClr val="002060"/>
                </a:solidFill>
              </a:rPr>
              <a:t>Understanding supports appropriate application and transfer.</a:t>
            </a:r>
          </a:p>
        </p:txBody>
      </p:sp>
    </p:spTree>
    <p:extLst>
      <p:ext uri="{BB962C8B-B14F-4D97-AF65-F5344CB8AC3E}">
        <p14:creationId xmlns:p14="http://schemas.microsoft.com/office/powerpoint/2010/main" val="27567400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2060"/>
                </a:solidFill>
                <a:latin typeface="+mn-lt"/>
                <a:cs typeface="Calibri" pitchFamily="34" charset="0"/>
              </a:rPr>
              <a:t>Standards for Mathematical Practice</a:t>
            </a:r>
            <a:endParaRPr lang="en-US" sz="3200" b="1" dirty="0">
              <a:solidFill>
                <a:srgbClr val="002060"/>
              </a:solidFill>
              <a:latin typeface="+mn-lt"/>
              <a:cs typeface="Calibri" pitchFamily="34" charset="0"/>
            </a:endParaRPr>
          </a:p>
        </p:txBody>
      </p:sp>
    </p:spTree>
    <p:extLst>
      <p:ext uri="{BB962C8B-B14F-4D97-AF65-F5344CB8AC3E}">
        <p14:creationId xmlns:p14="http://schemas.microsoft.com/office/powerpoint/2010/main" val="683333143"/>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FF0000"/>
                </a:solidFill>
                <a:latin typeface="+mn-lt"/>
                <a:cs typeface="Calibri" pitchFamily="34" charset="0"/>
              </a:rPr>
              <a:t>Standards for Mathematical Practice</a:t>
            </a:r>
            <a:endParaRPr lang="en-US" sz="3200" b="1" dirty="0">
              <a:solidFill>
                <a:srgbClr val="FF0000"/>
              </a:solidFill>
              <a:latin typeface="+mn-lt"/>
              <a:cs typeface="Calibri" pitchFamily="34" charset="0"/>
            </a:endParaRPr>
          </a:p>
        </p:txBody>
      </p:sp>
    </p:spTree>
    <p:extLst>
      <p:ext uri="{BB962C8B-B14F-4D97-AF65-F5344CB8AC3E}">
        <p14:creationId xmlns:p14="http://schemas.microsoft.com/office/powerpoint/2010/main" val="49786110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8990" y="274638"/>
            <a:ext cx="7717810" cy="1143000"/>
          </a:xfrm>
        </p:spPr>
        <p:txBody>
          <a:bodyPr>
            <a:normAutofit/>
          </a:bodyPr>
          <a:lstStyle/>
          <a:p>
            <a:pPr eaLnBrk="1" hangingPunct="1"/>
            <a:r>
              <a:rPr lang="en-US" sz="3600" b="1" dirty="0" smtClean="0">
                <a:solidFill>
                  <a:srgbClr val="003366"/>
                </a:solidFill>
              </a:rPr>
              <a:t>Standards for Mathematical Practice</a:t>
            </a:r>
          </a:p>
        </p:txBody>
      </p:sp>
      <p:sp>
        <p:nvSpPr>
          <p:cNvPr id="31747" name="Rectangle 3"/>
          <p:cNvSpPr>
            <a:spLocks noGrp="1" noChangeArrowheads="1"/>
          </p:cNvSpPr>
          <p:nvPr>
            <p:ph idx="1"/>
          </p:nvPr>
        </p:nvSpPr>
        <p:spPr>
          <a:xfrm>
            <a:off x="968990" y="1313597"/>
            <a:ext cx="7908878" cy="4525963"/>
          </a:xfrm>
        </p:spPr>
        <p:txBody>
          <a:bodyPr>
            <a:noAutofit/>
          </a:bodyPr>
          <a:lstStyle/>
          <a:p>
            <a:pPr marL="990600" lvl="1" indent="-533400" eaLnBrk="1" hangingPunct="1">
              <a:lnSpc>
                <a:spcPct val="85000"/>
              </a:lnSpc>
              <a:spcAft>
                <a:spcPct val="10000"/>
              </a:spcAft>
              <a:buFontTx/>
              <a:buAutoNum type="arabicPeriod"/>
            </a:pPr>
            <a:r>
              <a:rPr lang="en-US" dirty="0" smtClean="0">
                <a:solidFill>
                  <a:srgbClr val="003366"/>
                </a:solidFill>
              </a:rPr>
              <a:t>Make sense of problems and persevere in solving them.</a:t>
            </a:r>
          </a:p>
          <a:p>
            <a:pPr marL="990600" lvl="1" indent="-533400" eaLnBrk="1" hangingPunct="1">
              <a:lnSpc>
                <a:spcPct val="85000"/>
              </a:lnSpc>
              <a:spcAft>
                <a:spcPct val="10000"/>
              </a:spcAft>
              <a:buFontTx/>
              <a:buAutoNum type="arabicPeriod"/>
            </a:pPr>
            <a:r>
              <a:rPr lang="en-US" dirty="0" smtClean="0">
                <a:solidFill>
                  <a:srgbClr val="003366"/>
                </a:solidFill>
              </a:rPr>
              <a:t>Reason abstractly and quantitatively.</a:t>
            </a:r>
          </a:p>
          <a:p>
            <a:pPr marL="990600" lvl="1" indent="-533400" eaLnBrk="1" hangingPunct="1">
              <a:lnSpc>
                <a:spcPct val="85000"/>
              </a:lnSpc>
              <a:spcAft>
                <a:spcPct val="10000"/>
              </a:spcAft>
              <a:buFontTx/>
              <a:buAutoNum type="arabicPeriod"/>
            </a:pPr>
            <a:r>
              <a:rPr lang="en-US" dirty="0" smtClean="0">
                <a:solidFill>
                  <a:srgbClr val="003366"/>
                </a:solidFill>
              </a:rPr>
              <a:t>Construct viable arguments and critique the reasoning of others.</a:t>
            </a:r>
          </a:p>
          <a:p>
            <a:pPr marL="990600" lvl="1" indent="-533400" eaLnBrk="1" hangingPunct="1">
              <a:lnSpc>
                <a:spcPct val="85000"/>
              </a:lnSpc>
              <a:spcAft>
                <a:spcPct val="10000"/>
              </a:spcAft>
              <a:buFontTx/>
              <a:buAutoNum type="arabicPeriod"/>
            </a:pPr>
            <a:r>
              <a:rPr lang="en-US" dirty="0" smtClean="0">
                <a:solidFill>
                  <a:srgbClr val="003366"/>
                </a:solidFill>
              </a:rPr>
              <a:t>Model with mathematics. </a:t>
            </a:r>
          </a:p>
          <a:p>
            <a:pPr marL="990600" lvl="1" indent="-533400" eaLnBrk="1" hangingPunct="1">
              <a:lnSpc>
                <a:spcPct val="85000"/>
              </a:lnSpc>
              <a:spcAft>
                <a:spcPct val="10000"/>
              </a:spcAft>
              <a:buFontTx/>
              <a:buAutoNum type="arabicPeriod"/>
            </a:pPr>
            <a:r>
              <a:rPr lang="en-US" dirty="0" smtClean="0">
                <a:solidFill>
                  <a:srgbClr val="003366"/>
                </a:solidFill>
              </a:rPr>
              <a:t>Use appropriate tools strategically.</a:t>
            </a:r>
          </a:p>
          <a:p>
            <a:pPr marL="990600" lvl="1" indent="-533400" eaLnBrk="1" hangingPunct="1">
              <a:lnSpc>
                <a:spcPct val="85000"/>
              </a:lnSpc>
              <a:spcAft>
                <a:spcPct val="10000"/>
              </a:spcAft>
              <a:buFontTx/>
              <a:buAutoNum type="arabicPeriod"/>
            </a:pPr>
            <a:r>
              <a:rPr lang="en-US" dirty="0" smtClean="0">
                <a:solidFill>
                  <a:srgbClr val="003366"/>
                </a:solidFill>
              </a:rPr>
              <a:t>Attend to precision.</a:t>
            </a:r>
          </a:p>
          <a:p>
            <a:pPr marL="990600" lvl="1" indent="-533400" eaLnBrk="1" hangingPunct="1">
              <a:lnSpc>
                <a:spcPct val="85000"/>
              </a:lnSpc>
              <a:spcAft>
                <a:spcPct val="10000"/>
              </a:spcAft>
              <a:buFontTx/>
              <a:buAutoNum type="arabicPeriod"/>
            </a:pPr>
            <a:r>
              <a:rPr lang="en-US" dirty="0" smtClean="0">
                <a:solidFill>
                  <a:srgbClr val="003366"/>
                </a:solidFill>
              </a:rPr>
              <a:t>Look for and make use of structure.</a:t>
            </a:r>
          </a:p>
          <a:p>
            <a:pPr marL="990600" lvl="1" indent="-533400" eaLnBrk="1" hangingPunct="1">
              <a:lnSpc>
                <a:spcPct val="85000"/>
              </a:lnSpc>
              <a:spcAft>
                <a:spcPct val="10000"/>
              </a:spcAft>
              <a:buFontTx/>
              <a:buAutoNum type="arabicPeriod"/>
            </a:pPr>
            <a:r>
              <a:rPr lang="en-US" dirty="0" smtClean="0">
                <a:solidFill>
                  <a:srgbClr val="003366"/>
                </a:solidFill>
              </a:rPr>
              <a:t>Look for and express regularity in repeated reasoning.</a:t>
            </a:r>
          </a:p>
        </p:txBody>
      </p:sp>
    </p:spTree>
    <p:extLst>
      <p:ext uri="{BB962C8B-B14F-4D97-AF65-F5344CB8AC3E}">
        <p14:creationId xmlns:p14="http://schemas.microsoft.com/office/powerpoint/2010/main" val="238322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FYI</a:t>
            </a:r>
          </a:p>
        </p:txBody>
      </p:sp>
      <p:sp>
        <p:nvSpPr>
          <p:cNvPr id="6" name="Rectangle 3"/>
          <p:cNvSpPr txBox="1">
            <a:spLocks noChangeArrowheads="1"/>
          </p:cNvSpPr>
          <p:nvPr/>
        </p:nvSpPr>
        <p:spPr>
          <a:xfrm>
            <a:off x="1104901" y="1967157"/>
            <a:ext cx="7620000" cy="4191000"/>
          </a:xfrm>
          <a:prstGeom prst="rect">
            <a:avLst/>
          </a:prstGeom>
        </p:spPr>
        <p:txBody>
          <a:bodyPr vert="horz" lIns="91440" tIns="45720" rIns="91440" bIns="45720" rtlCol="0">
            <a:noAutofit/>
          </a:bodyPr>
          <a:lstStyle/>
          <a:p>
            <a:pPr algn="ctr"/>
            <a:r>
              <a:rPr lang="en-US" sz="4400" dirty="0">
                <a:solidFill>
                  <a:srgbClr val="002060"/>
                </a:solidFill>
              </a:rPr>
              <a:t>Electronic copies of slides </a:t>
            </a:r>
            <a:r>
              <a:rPr lang="en-US" sz="4400" dirty="0" smtClean="0">
                <a:solidFill>
                  <a:srgbClr val="002060"/>
                </a:solidFill>
              </a:rPr>
              <a:t>will be posted at </a:t>
            </a:r>
            <a:r>
              <a:rPr lang="en-US" sz="4400" u="sng" dirty="0" smtClean="0">
                <a:solidFill>
                  <a:srgbClr val="0000FF"/>
                </a:solidFill>
              </a:rPr>
              <a:t>nctm.org/briars</a:t>
            </a:r>
            <a:r>
              <a:rPr lang="en-US" sz="4400" u="sng" dirty="0" smtClean="0">
                <a:solidFill>
                  <a:srgbClr val="0070C0"/>
                </a:solidFill>
              </a:rPr>
              <a:t> </a:t>
            </a:r>
          </a:p>
          <a:p>
            <a:pPr algn="ctr"/>
            <a:r>
              <a:rPr lang="en-US" sz="4400" dirty="0" smtClean="0">
                <a:solidFill>
                  <a:srgbClr val="002060"/>
                </a:solidFill>
              </a:rPr>
              <a:t>or are </a:t>
            </a:r>
            <a:r>
              <a:rPr lang="en-US" sz="4400" dirty="0">
                <a:solidFill>
                  <a:srgbClr val="002060"/>
                </a:solidFill>
              </a:rPr>
              <a:t>available </a:t>
            </a:r>
            <a:r>
              <a:rPr lang="en-US" sz="4400" dirty="0" smtClean="0">
                <a:solidFill>
                  <a:srgbClr val="002060"/>
                </a:solidFill>
              </a:rPr>
              <a:t>by </a:t>
            </a:r>
            <a:r>
              <a:rPr lang="en-US" sz="4400" dirty="0">
                <a:solidFill>
                  <a:srgbClr val="002060"/>
                </a:solidFill>
              </a:rPr>
              <a:t>request</a:t>
            </a:r>
            <a:endParaRPr lang="en-US" sz="4400" u="sng" dirty="0">
              <a:solidFill>
                <a:srgbClr val="002060"/>
              </a:solidFill>
            </a:endParaRPr>
          </a:p>
          <a:p>
            <a:pPr algn="ctr"/>
            <a:r>
              <a:rPr lang="en-US" sz="4400" u="sng" dirty="0" smtClean="0">
                <a:solidFill>
                  <a:srgbClr val="0070C0"/>
                </a:solidFill>
                <a:hlinkClick r:id="rId3"/>
              </a:rPr>
              <a:t>dbriars@nctm.org</a:t>
            </a:r>
            <a:endParaRPr lang="en-US" sz="4400" u="sng" dirty="0">
              <a:solidFill>
                <a:srgbClr val="0070C0"/>
              </a:solidFill>
            </a:endParaRPr>
          </a:p>
        </p:txBody>
      </p:sp>
    </p:spTree>
    <p:extLst>
      <p:ext uri="{BB962C8B-B14F-4D97-AF65-F5344CB8AC3E}">
        <p14:creationId xmlns:p14="http://schemas.microsoft.com/office/powerpoint/2010/main" val="306663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reeform 2"/>
          <p:cNvSpPr>
            <a:spLocks/>
          </p:cNvSpPr>
          <p:nvPr/>
        </p:nvSpPr>
        <p:spPr bwMode="auto">
          <a:xfrm>
            <a:off x="1443038" y="1355725"/>
            <a:ext cx="849312" cy="1525588"/>
          </a:xfrm>
          <a:custGeom>
            <a:avLst/>
            <a:gdLst>
              <a:gd name="T0" fmla="*/ 2147483647 w 535"/>
              <a:gd name="T1" fmla="*/ 2147483647 h 961"/>
              <a:gd name="T2" fmla="*/ 2147483647 w 535"/>
              <a:gd name="T3" fmla="*/ 0 h 961"/>
              <a:gd name="T4" fmla="*/ 2147483647 w 535"/>
              <a:gd name="T5" fmla="*/ 2147483647 h 961"/>
              <a:gd name="T6" fmla="*/ 2147483647 w 535"/>
              <a:gd name="T7" fmla="*/ 2147483647 h 961"/>
              <a:gd name="T8" fmla="*/ 2147483647 w 535"/>
              <a:gd name="T9" fmla="*/ 2147483647 h 961"/>
              <a:gd name="T10" fmla="*/ 2147483647 w 535"/>
              <a:gd name="T11" fmla="*/ 2147483647 h 961"/>
              <a:gd name="T12" fmla="*/ 2147483647 w 535"/>
              <a:gd name="T13" fmla="*/ 2147483647 h 961"/>
              <a:gd name="T14" fmla="*/ 2147483647 w 535"/>
              <a:gd name="T15" fmla="*/ 2147483647 h 961"/>
              <a:gd name="T16" fmla="*/ 2147483647 w 535"/>
              <a:gd name="T17" fmla="*/ 2147483647 h 961"/>
              <a:gd name="T18" fmla="*/ 2147483647 w 535"/>
              <a:gd name="T19" fmla="*/ 2147483647 h 961"/>
              <a:gd name="T20" fmla="*/ 2147483647 w 535"/>
              <a:gd name="T21" fmla="*/ 2147483647 h 961"/>
              <a:gd name="T22" fmla="*/ 2147483647 w 535"/>
              <a:gd name="T23" fmla="*/ 2147483647 h 961"/>
              <a:gd name="T24" fmla="*/ 2147483647 w 535"/>
              <a:gd name="T25" fmla="*/ 2147483647 h 961"/>
              <a:gd name="T26" fmla="*/ 2147483647 w 535"/>
              <a:gd name="T27" fmla="*/ 2147483647 h 961"/>
              <a:gd name="T28" fmla="*/ 2147483647 w 535"/>
              <a:gd name="T29" fmla="*/ 2147483647 h 961"/>
              <a:gd name="T30" fmla="*/ 0 w 535"/>
              <a:gd name="T31" fmla="*/ 2147483647 h 9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5"/>
              <a:gd name="T49" fmla="*/ 0 h 961"/>
              <a:gd name="T50" fmla="*/ 535 w 535"/>
              <a:gd name="T51" fmla="*/ 961 h 9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5" h="961">
                <a:moveTo>
                  <a:pt x="23" y="31"/>
                </a:moveTo>
                <a:cubicBezTo>
                  <a:pt x="61" y="5"/>
                  <a:pt x="83" y="6"/>
                  <a:pt x="132" y="0"/>
                </a:cubicBezTo>
                <a:cubicBezTo>
                  <a:pt x="298" y="11"/>
                  <a:pt x="324" y="13"/>
                  <a:pt x="442" y="31"/>
                </a:cubicBezTo>
                <a:cubicBezTo>
                  <a:pt x="500" y="89"/>
                  <a:pt x="501" y="150"/>
                  <a:pt x="520" y="226"/>
                </a:cubicBezTo>
                <a:cubicBezTo>
                  <a:pt x="517" y="259"/>
                  <a:pt x="516" y="292"/>
                  <a:pt x="512" y="326"/>
                </a:cubicBezTo>
                <a:cubicBezTo>
                  <a:pt x="506" y="368"/>
                  <a:pt x="440" y="441"/>
                  <a:pt x="396" y="451"/>
                </a:cubicBezTo>
                <a:cubicBezTo>
                  <a:pt x="355" y="459"/>
                  <a:pt x="313" y="461"/>
                  <a:pt x="272" y="466"/>
                </a:cubicBezTo>
                <a:cubicBezTo>
                  <a:pt x="339" y="470"/>
                  <a:pt x="415" y="467"/>
                  <a:pt x="481" y="490"/>
                </a:cubicBezTo>
                <a:cubicBezTo>
                  <a:pt x="527" y="558"/>
                  <a:pt x="519" y="589"/>
                  <a:pt x="528" y="676"/>
                </a:cubicBezTo>
                <a:cubicBezTo>
                  <a:pt x="519" y="804"/>
                  <a:pt x="535" y="846"/>
                  <a:pt x="442" y="924"/>
                </a:cubicBezTo>
                <a:cubicBezTo>
                  <a:pt x="400" y="958"/>
                  <a:pt x="438" y="941"/>
                  <a:pt x="396" y="956"/>
                </a:cubicBezTo>
                <a:cubicBezTo>
                  <a:pt x="231" y="945"/>
                  <a:pt x="313" y="961"/>
                  <a:pt x="225" y="924"/>
                </a:cubicBezTo>
                <a:cubicBezTo>
                  <a:pt x="200" y="913"/>
                  <a:pt x="147" y="901"/>
                  <a:pt x="147" y="901"/>
                </a:cubicBezTo>
                <a:cubicBezTo>
                  <a:pt x="96" y="914"/>
                  <a:pt x="135" y="903"/>
                  <a:pt x="93" y="917"/>
                </a:cubicBezTo>
                <a:cubicBezTo>
                  <a:pt x="77" y="922"/>
                  <a:pt x="46" y="932"/>
                  <a:pt x="46" y="932"/>
                </a:cubicBezTo>
                <a:cubicBezTo>
                  <a:pt x="16" y="952"/>
                  <a:pt x="32" y="948"/>
                  <a:pt x="0" y="948"/>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63" name="Line 3"/>
          <p:cNvSpPr>
            <a:spLocks noChangeShapeType="1"/>
          </p:cNvSpPr>
          <p:nvPr/>
        </p:nvSpPr>
        <p:spPr bwMode="auto">
          <a:xfrm>
            <a:off x="838200" y="32766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4" name="Freeform 4"/>
          <p:cNvSpPr>
            <a:spLocks/>
          </p:cNvSpPr>
          <p:nvPr/>
        </p:nvSpPr>
        <p:spPr bwMode="auto">
          <a:xfrm>
            <a:off x="1109663" y="3613150"/>
            <a:ext cx="1257300" cy="1873250"/>
          </a:xfrm>
          <a:custGeom>
            <a:avLst/>
            <a:gdLst>
              <a:gd name="T0" fmla="*/ 2147483647 w 792"/>
              <a:gd name="T1" fmla="*/ 0 h 1180"/>
              <a:gd name="T2" fmla="*/ 2147483647 w 792"/>
              <a:gd name="T3" fmla="*/ 2147483647 h 1180"/>
              <a:gd name="T4" fmla="*/ 2147483647 w 792"/>
              <a:gd name="T5" fmla="*/ 2147483647 h 1180"/>
              <a:gd name="T6" fmla="*/ 2147483647 w 792"/>
              <a:gd name="T7" fmla="*/ 2147483647 h 1180"/>
              <a:gd name="T8" fmla="*/ 2147483647 w 792"/>
              <a:gd name="T9" fmla="*/ 2147483647 h 1180"/>
              <a:gd name="T10" fmla="*/ 2147483647 w 792"/>
              <a:gd name="T11" fmla="*/ 2147483647 h 1180"/>
              <a:gd name="T12" fmla="*/ 0 w 792"/>
              <a:gd name="T13" fmla="*/ 2147483647 h 1180"/>
              <a:gd name="T14" fmla="*/ 2147483647 w 792"/>
              <a:gd name="T15" fmla="*/ 2147483647 h 1180"/>
              <a:gd name="T16" fmla="*/ 2147483647 w 792"/>
              <a:gd name="T17" fmla="*/ 2147483647 h 1180"/>
              <a:gd name="T18" fmla="*/ 2147483647 w 792"/>
              <a:gd name="T19" fmla="*/ 2147483647 h 1180"/>
              <a:gd name="T20" fmla="*/ 2147483647 w 792"/>
              <a:gd name="T21" fmla="*/ 2147483647 h 1180"/>
              <a:gd name="T22" fmla="*/ 2147483647 w 792"/>
              <a:gd name="T23" fmla="*/ 2147483647 h 1180"/>
              <a:gd name="T24" fmla="*/ 2147483647 w 792"/>
              <a:gd name="T25" fmla="*/ 2147483647 h 1180"/>
              <a:gd name="T26" fmla="*/ 2147483647 w 792"/>
              <a:gd name="T27" fmla="*/ 2147483647 h 1180"/>
              <a:gd name="T28" fmla="*/ 2147483647 w 792"/>
              <a:gd name="T29" fmla="*/ 2147483647 h 1180"/>
              <a:gd name="T30" fmla="*/ 2147483647 w 792"/>
              <a:gd name="T31" fmla="*/ 2147483647 h 1180"/>
              <a:gd name="T32" fmla="*/ 2147483647 w 792"/>
              <a:gd name="T33" fmla="*/ 2147483647 h 1180"/>
              <a:gd name="T34" fmla="*/ 2147483647 w 792"/>
              <a:gd name="T35" fmla="*/ 2147483647 h 1180"/>
              <a:gd name="T36" fmla="*/ 2147483647 w 792"/>
              <a:gd name="T37" fmla="*/ 2147483647 h 1180"/>
              <a:gd name="T38" fmla="*/ 2147483647 w 792"/>
              <a:gd name="T39" fmla="*/ 2147483647 h 1180"/>
              <a:gd name="T40" fmla="*/ 2147483647 w 792"/>
              <a:gd name="T41" fmla="*/ 2147483647 h 1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2"/>
              <a:gd name="T64" fmla="*/ 0 h 1180"/>
              <a:gd name="T65" fmla="*/ 792 w 792"/>
              <a:gd name="T66" fmla="*/ 1180 h 1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2" h="1180">
                <a:moveTo>
                  <a:pt x="505" y="0"/>
                </a:moveTo>
                <a:cubicBezTo>
                  <a:pt x="470" y="34"/>
                  <a:pt x="434" y="62"/>
                  <a:pt x="404" y="100"/>
                </a:cubicBezTo>
                <a:cubicBezTo>
                  <a:pt x="362" y="150"/>
                  <a:pt x="335" y="198"/>
                  <a:pt x="287" y="248"/>
                </a:cubicBezTo>
                <a:cubicBezTo>
                  <a:pt x="261" y="274"/>
                  <a:pt x="229" y="295"/>
                  <a:pt x="210" y="326"/>
                </a:cubicBezTo>
                <a:cubicBezTo>
                  <a:pt x="197" y="346"/>
                  <a:pt x="185" y="368"/>
                  <a:pt x="171" y="388"/>
                </a:cubicBezTo>
                <a:cubicBezTo>
                  <a:pt x="154" y="412"/>
                  <a:pt x="128" y="430"/>
                  <a:pt x="117" y="458"/>
                </a:cubicBezTo>
                <a:cubicBezTo>
                  <a:pt x="88" y="527"/>
                  <a:pt x="65" y="593"/>
                  <a:pt x="0" y="636"/>
                </a:cubicBezTo>
                <a:cubicBezTo>
                  <a:pt x="581" y="642"/>
                  <a:pt x="511" y="581"/>
                  <a:pt x="792" y="667"/>
                </a:cubicBezTo>
                <a:cubicBezTo>
                  <a:pt x="780" y="634"/>
                  <a:pt x="761" y="631"/>
                  <a:pt x="730" y="621"/>
                </a:cubicBezTo>
                <a:cubicBezTo>
                  <a:pt x="665" y="626"/>
                  <a:pt x="612" y="646"/>
                  <a:pt x="551" y="636"/>
                </a:cubicBezTo>
                <a:cubicBezTo>
                  <a:pt x="542" y="576"/>
                  <a:pt x="512" y="547"/>
                  <a:pt x="497" y="489"/>
                </a:cubicBezTo>
                <a:cubicBezTo>
                  <a:pt x="501" y="425"/>
                  <a:pt x="501" y="356"/>
                  <a:pt x="520" y="295"/>
                </a:cubicBezTo>
                <a:cubicBezTo>
                  <a:pt x="525" y="208"/>
                  <a:pt x="524" y="128"/>
                  <a:pt x="551" y="46"/>
                </a:cubicBezTo>
                <a:cubicBezTo>
                  <a:pt x="547" y="35"/>
                  <a:pt x="542" y="1"/>
                  <a:pt x="520" y="7"/>
                </a:cubicBezTo>
                <a:cubicBezTo>
                  <a:pt x="511" y="9"/>
                  <a:pt x="515" y="23"/>
                  <a:pt x="513" y="31"/>
                </a:cubicBezTo>
                <a:cubicBezTo>
                  <a:pt x="507" y="167"/>
                  <a:pt x="479" y="330"/>
                  <a:pt x="513" y="466"/>
                </a:cubicBezTo>
                <a:cubicBezTo>
                  <a:pt x="521" y="555"/>
                  <a:pt x="508" y="639"/>
                  <a:pt x="520" y="730"/>
                </a:cubicBezTo>
                <a:cubicBezTo>
                  <a:pt x="522" y="751"/>
                  <a:pt x="530" y="771"/>
                  <a:pt x="536" y="792"/>
                </a:cubicBezTo>
                <a:cubicBezTo>
                  <a:pt x="538" y="802"/>
                  <a:pt x="544" y="823"/>
                  <a:pt x="544" y="823"/>
                </a:cubicBezTo>
                <a:cubicBezTo>
                  <a:pt x="558" y="947"/>
                  <a:pt x="551" y="832"/>
                  <a:pt x="544" y="924"/>
                </a:cubicBezTo>
                <a:cubicBezTo>
                  <a:pt x="537" y="1009"/>
                  <a:pt x="528" y="1180"/>
                  <a:pt x="528" y="118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65" name="Line 5"/>
          <p:cNvSpPr>
            <a:spLocks noChangeShapeType="1"/>
          </p:cNvSpPr>
          <p:nvPr/>
        </p:nvSpPr>
        <p:spPr bwMode="auto">
          <a:xfrm>
            <a:off x="4343400" y="2667000"/>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6" name="Line 6"/>
          <p:cNvSpPr>
            <a:spLocks noChangeShapeType="1"/>
          </p:cNvSpPr>
          <p:nvPr/>
        </p:nvSpPr>
        <p:spPr bwMode="auto">
          <a:xfrm>
            <a:off x="3733800" y="32766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7" name="Line 7"/>
          <p:cNvSpPr>
            <a:spLocks noChangeShapeType="1"/>
          </p:cNvSpPr>
          <p:nvPr/>
        </p:nvSpPr>
        <p:spPr bwMode="auto">
          <a:xfrm>
            <a:off x="6400800" y="15240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8" name="Line 8"/>
          <p:cNvSpPr>
            <a:spLocks noChangeShapeType="1"/>
          </p:cNvSpPr>
          <p:nvPr/>
        </p:nvSpPr>
        <p:spPr bwMode="auto">
          <a:xfrm>
            <a:off x="5562600" y="32766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9" name="Freeform 9"/>
          <p:cNvSpPr>
            <a:spLocks/>
          </p:cNvSpPr>
          <p:nvPr/>
        </p:nvSpPr>
        <p:spPr bwMode="auto">
          <a:xfrm>
            <a:off x="6065838" y="3749675"/>
            <a:ext cx="1090612" cy="1317625"/>
          </a:xfrm>
          <a:custGeom>
            <a:avLst/>
            <a:gdLst>
              <a:gd name="T0" fmla="*/ 0 w 687"/>
              <a:gd name="T1" fmla="*/ 2147483647 h 830"/>
              <a:gd name="T2" fmla="*/ 2147483647 w 687"/>
              <a:gd name="T3" fmla="*/ 2147483647 h 830"/>
              <a:gd name="T4" fmla="*/ 2147483647 w 687"/>
              <a:gd name="T5" fmla="*/ 2147483647 h 830"/>
              <a:gd name="T6" fmla="*/ 2147483647 w 687"/>
              <a:gd name="T7" fmla="*/ 2147483647 h 830"/>
              <a:gd name="T8" fmla="*/ 2147483647 w 687"/>
              <a:gd name="T9" fmla="*/ 2147483647 h 830"/>
              <a:gd name="T10" fmla="*/ 2147483647 w 687"/>
              <a:gd name="T11" fmla="*/ 2147483647 h 830"/>
              <a:gd name="T12" fmla="*/ 2147483647 w 687"/>
              <a:gd name="T13" fmla="*/ 2147483647 h 830"/>
              <a:gd name="T14" fmla="*/ 2147483647 w 687"/>
              <a:gd name="T15" fmla="*/ 2147483647 h 830"/>
              <a:gd name="T16" fmla="*/ 2147483647 w 687"/>
              <a:gd name="T17" fmla="*/ 2147483647 h 830"/>
              <a:gd name="T18" fmla="*/ 2147483647 w 687"/>
              <a:gd name="T19" fmla="*/ 2147483647 h 830"/>
              <a:gd name="T20" fmla="*/ 2147483647 w 687"/>
              <a:gd name="T21" fmla="*/ 2147483647 h 830"/>
              <a:gd name="T22" fmla="*/ 2147483647 w 687"/>
              <a:gd name="T23" fmla="*/ 2147483647 h 830"/>
              <a:gd name="T24" fmla="*/ 2147483647 w 687"/>
              <a:gd name="T25" fmla="*/ 2147483647 h 830"/>
              <a:gd name="T26" fmla="*/ 2147483647 w 687"/>
              <a:gd name="T27" fmla="*/ 2147483647 h 830"/>
              <a:gd name="T28" fmla="*/ 2147483647 w 687"/>
              <a:gd name="T29" fmla="*/ 2147483647 h 830"/>
              <a:gd name="T30" fmla="*/ 2147483647 w 687"/>
              <a:gd name="T31" fmla="*/ 2147483647 h 830"/>
              <a:gd name="T32" fmla="*/ 2147483647 w 687"/>
              <a:gd name="T33" fmla="*/ 2147483647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7"/>
              <a:gd name="T52" fmla="*/ 0 h 830"/>
              <a:gd name="T53" fmla="*/ 687 w 687"/>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7" h="830">
                <a:moveTo>
                  <a:pt x="0" y="14"/>
                </a:moveTo>
                <a:cubicBezTo>
                  <a:pt x="182" y="0"/>
                  <a:pt x="355" y="0"/>
                  <a:pt x="528" y="53"/>
                </a:cubicBezTo>
                <a:cubicBezTo>
                  <a:pt x="536" y="58"/>
                  <a:pt x="543" y="64"/>
                  <a:pt x="552" y="69"/>
                </a:cubicBezTo>
                <a:cubicBezTo>
                  <a:pt x="564" y="75"/>
                  <a:pt x="579" y="76"/>
                  <a:pt x="591" y="84"/>
                </a:cubicBezTo>
                <a:cubicBezTo>
                  <a:pt x="613" y="97"/>
                  <a:pt x="653" y="131"/>
                  <a:pt x="653" y="131"/>
                </a:cubicBezTo>
                <a:cubicBezTo>
                  <a:pt x="687" y="183"/>
                  <a:pt x="671" y="241"/>
                  <a:pt x="645" y="294"/>
                </a:cubicBezTo>
                <a:cubicBezTo>
                  <a:pt x="634" y="315"/>
                  <a:pt x="641" y="327"/>
                  <a:pt x="614" y="341"/>
                </a:cubicBezTo>
                <a:cubicBezTo>
                  <a:pt x="584" y="355"/>
                  <a:pt x="476" y="375"/>
                  <a:pt x="443" y="380"/>
                </a:cubicBezTo>
                <a:cubicBezTo>
                  <a:pt x="412" y="389"/>
                  <a:pt x="380" y="395"/>
                  <a:pt x="350" y="403"/>
                </a:cubicBezTo>
                <a:cubicBezTo>
                  <a:pt x="334" y="406"/>
                  <a:pt x="303" y="411"/>
                  <a:pt x="303" y="411"/>
                </a:cubicBezTo>
                <a:cubicBezTo>
                  <a:pt x="303" y="411"/>
                  <a:pt x="339" y="405"/>
                  <a:pt x="357" y="403"/>
                </a:cubicBezTo>
                <a:cubicBezTo>
                  <a:pt x="510" y="408"/>
                  <a:pt x="524" y="403"/>
                  <a:pt x="629" y="426"/>
                </a:cubicBezTo>
                <a:cubicBezTo>
                  <a:pt x="656" y="503"/>
                  <a:pt x="640" y="582"/>
                  <a:pt x="614" y="659"/>
                </a:cubicBezTo>
                <a:cubicBezTo>
                  <a:pt x="622" y="700"/>
                  <a:pt x="631" y="721"/>
                  <a:pt x="614" y="768"/>
                </a:cubicBezTo>
                <a:cubicBezTo>
                  <a:pt x="605" y="791"/>
                  <a:pt x="568" y="790"/>
                  <a:pt x="544" y="799"/>
                </a:cubicBezTo>
                <a:cubicBezTo>
                  <a:pt x="473" y="823"/>
                  <a:pt x="448" y="823"/>
                  <a:pt x="365" y="830"/>
                </a:cubicBezTo>
                <a:cubicBezTo>
                  <a:pt x="264" y="823"/>
                  <a:pt x="127" y="807"/>
                  <a:pt x="16" y="807"/>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70" name="TextBox 1"/>
          <p:cNvSpPr txBox="1">
            <a:spLocks noChangeArrowheads="1"/>
          </p:cNvSpPr>
          <p:nvPr/>
        </p:nvSpPr>
        <p:spPr bwMode="auto">
          <a:xfrm>
            <a:off x="6799263" y="5670550"/>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a:solidFill>
                  <a:srgbClr val="003366"/>
                </a:solidFill>
                <a:latin typeface="Times" pitchFamily="2" charset="0"/>
                <a:ea typeface="MS PGothic" pitchFamily="34" charset="-128"/>
              </a:rPr>
              <a:t>Phil Daro, 2010</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307602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69698" name="Freeform 2"/>
          <p:cNvSpPr>
            <a:spLocks/>
          </p:cNvSpPr>
          <p:nvPr/>
        </p:nvSpPr>
        <p:spPr bwMode="auto">
          <a:xfrm>
            <a:off x="1600200" y="2590800"/>
            <a:ext cx="539750" cy="823913"/>
          </a:xfrm>
          <a:custGeom>
            <a:avLst/>
            <a:gdLst/>
            <a:ahLst/>
            <a:cxnLst>
              <a:cxn ang="0">
                <a:pos x="23" y="31"/>
              </a:cxn>
              <a:cxn ang="0">
                <a:pos x="132" y="0"/>
              </a:cxn>
              <a:cxn ang="0">
                <a:pos x="442" y="31"/>
              </a:cxn>
              <a:cxn ang="0">
                <a:pos x="520" y="226"/>
              </a:cxn>
              <a:cxn ang="0">
                <a:pos x="512" y="326"/>
              </a:cxn>
              <a:cxn ang="0">
                <a:pos x="396" y="451"/>
              </a:cxn>
              <a:cxn ang="0">
                <a:pos x="272" y="466"/>
              </a:cxn>
              <a:cxn ang="0">
                <a:pos x="481" y="490"/>
              </a:cxn>
              <a:cxn ang="0">
                <a:pos x="528" y="676"/>
              </a:cxn>
              <a:cxn ang="0">
                <a:pos x="442" y="924"/>
              </a:cxn>
              <a:cxn ang="0">
                <a:pos x="396" y="956"/>
              </a:cxn>
              <a:cxn ang="0">
                <a:pos x="225" y="924"/>
              </a:cxn>
              <a:cxn ang="0">
                <a:pos x="147" y="901"/>
              </a:cxn>
              <a:cxn ang="0">
                <a:pos x="93" y="917"/>
              </a:cxn>
              <a:cxn ang="0">
                <a:pos x="46" y="932"/>
              </a:cxn>
              <a:cxn ang="0">
                <a:pos x="0" y="948"/>
              </a:cxn>
            </a:cxnLst>
            <a:rect l="0" t="0" r="r" b="b"/>
            <a:pathLst>
              <a:path w="535" h="961">
                <a:moveTo>
                  <a:pt x="23" y="31"/>
                </a:moveTo>
                <a:cubicBezTo>
                  <a:pt x="61" y="5"/>
                  <a:pt x="83" y="6"/>
                  <a:pt x="132" y="0"/>
                </a:cubicBezTo>
                <a:cubicBezTo>
                  <a:pt x="298" y="11"/>
                  <a:pt x="324" y="13"/>
                  <a:pt x="442" y="31"/>
                </a:cubicBezTo>
                <a:cubicBezTo>
                  <a:pt x="500" y="89"/>
                  <a:pt x="501" y="150"/>
                  <a:pt x="520" y="226"/>
                </a:cubicBezTo>
                <a:cubicBezTo>
                  <a:pt x="517" y="259"/>
                  <a:pt x="516" y="292"/>
                  <a:pt x="512" y="326"/>
                </a:cubicBezTo>
                <a:cubicBezTo>
                  <a:pt x="506" y="368"/>
                  <a:pt x="440" y="441"/>
                  <a:pt x="396" y="451"/>
                </a:cubicBezTo>
                <a:cubicBezTo>
                  <a:pt x="355" y="459"/>
                  <a:pt x="313" y="461"/>
                  <a:pt x="272" y="466"/>
                </a:cubicBezTo>
                <a:cubicBezTo>
                  <a:pt x="339" y="470"/>
                  <a:pt x="415" y="467"/>
                  <a:pt x="481" y="490"/>
                </a:cubicBezTo>
                <a:cubicBezTo>
                  <a:pt x="527" y="558"/>
                  <a:pt x="519" y="589"/>
                  <a:pt x="528" y="676"/>
                </a:cubicBezTo>
                <a:cubicBezTo>
                  <a:pt x="519" y="804"/>
                  <a:pt x="535" y="846"/>
                  <a:pt x="442" y="924"/>
                </a:cubicBezTo>
                <a:cubicBezTo>
                  <a:pt x="400" y="958"/>
                  <a:pt x="438" y="941"/>
                  <a:pt x="396" y="956"/>
                </a:cubicBezTo>
                <a:cubicBezTo>
                  <a:pt x="231" y="945"/>
                  <a:pt x="313" y="961"/>
                  <a:pt x="225" y="924"/>
                </a:cubicBezTo>
                <a:cubicBezTo>
                  <a:pt x="200" y="913"/>
                  <a:pt x="147" y="901"/>
                  <a:pt x="147" y="901"/>
                </a:cubicBezTo>
                <a:cubicBezTo>
                  <a:pt x="96" y="914"/>
                  <a:pt x="135" y="903"/>
                  <a:pt x="93" y="917"/>
                </a:cubicBezTo>
                <a:cubicBezTo>
                  <a:pt x="77" y="922"/>
                  <a:pt x="46" y="932"/>
                  <a:pt x="46" y="932"/>
                </a:cubicBezTo>
                <a:cubicBezTo>
                  <a:pt x="16" y="952"/>
                  <a:pt x="32" y="948"/>
                  <a:pt x="0" y="948"/>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699" name="Line 3"/>
          <p:cNvSpPr>
            <a:spLocks noChangeShapeType="1"/>
          </p:cNvSpPr>
          <p:nvPr/>
        </p:nvSpPr>
        <p:spPr bwMode="auto">
          <a:xfrm>
            <a:off x="990600" y="3657600"/>
            <a:ext cx="20574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0" name="Freeform 4"/>
          <p:cNvSpPr>
            <a:spLocks/>
          </p:cNvSpPr>
          <p:nvPr/>
        </p:nvSpPr>
        <p:spPr bwMode="auto">
          <a:xfrm>
            <a:off x="1676400" y="3962400"/>
            <a:ext cx="838200" cy="1143000"/>
          </a:xfrm>
          <a:custGeom>
            <a:avLst/>
            <a:gdLst/>
            <a:ahLst/>
            <a:cxnLst>
              <a:cxn ang="0">
                <a:pos x="505" y="0"/>
              </a:cxn>
              <a:cxn ang="0">
                <a:pos x="404" y="100"/>
              </a:cxn>
              <a:cxn ang="0">
                <a:pos x="287" y="248"/>
              </a:cxn>
              <a:cxn ang="0">
                <a:pos x="210" y="326"/>
              </a:cxn>
              <a:cxn ang="0">
                <a:pos x="171" y="388"/>
              </a:cxn>
              <a:cxn ang="0">
                <a:pos x="117" y="458"/>
              </a:cxn>
              <a:cxn ang="0">
                <a:pos x="0" y="636"/>
              </a:cxn>
              <a:cxn ang="0">
                <a:pos x="792" y="667"/>
              </a:cxn>
              <a:cxn ang="0">
                <a:pos x="730" y="621"/>
              </a:cxn>
              <a:cxn ang="0">
                <a:pos x="551" y="636"/>
              </a:cxn>
              <a:cxn ang="0">
                <a:pos x="497" y="489"/>
              </a:cxn>
              <a:cxn ang="0">
                <a:pos x="520" y="295"/>
              </a:cxn>
              <a:cxn ang="0">
                <a:pos x="551" y="46"/>
              </a:cxn>
              <a:cxn ang="0">
                <a:pos x="520" y="7"/>
              </a:cxn>
              <a:cxn ang="0">
                <a:pos x="513" y="31"/>
              </a:cxn>
              <a:cxn ang="0">
                <a:pos x="513" y="466"/>
              </a:cxn>
              <a:cxn ang="0">
                <a:pos x="520" y="730"/>
              </a:cxn>
              <a:cxn ang="0">
                <a:pos x="536" y="792"/>
              </a:cxn>
              <a:cxn ang="0">
                <a:pos x="544" y="823"/>
              </a:cxn>
              <a:cxn ang="0">
                <a:pos x="544" y="924"/>
              </a:cxn>
              <a:cxn ang="0">
                <a:pos x="528" y="1180"/>
              </a:cxn>
            </a:cxnLst>
            <a:rect l="0" t="0" r="r" b="b"/>
            <a:pathLst>
              <a:path w="792" h="1180">
                <a:moveTo>
                  <a:pt x="505" y="0"/>
                </a:moveTo>
                <a:cubicBezTo>
                  <a:pt x="470" y="34"/>
                  <a:pt x="434" y="62"/>
                  <a:pt x="404" y="100"/>
                </a:cubicBezTo>
                <a:cubicBezTo>
                  <a:pt x="362" y="150"/>
                  <a:pt x="335" y="198"/>
                  <a:pt x="287" y="248"/>
                </a:cubicBezTo>
                <a:cubicBezTo>
                  <a:pt x="261" y="274"/>
                  <a:pt x="229" y="295"/>
                  <a:pt x="210" y="326"/>
                </a:cubicBezTo>
                <a:cubicBezTo>
                  <a:pt x="197" y="346"/>
                  <a:pt x="185" y="368"/>
                  <a:pt x="171" y="388"/>
                </a:cubicBezTo>
                <a:cubicBezTo>
                  <a:pt x="154" y="412"/>
                  <a:pt x="128" y="430"/>
                  <a:pt x="117" y="458"/>
                </a:cubicBezTo>
                <a:cubicBezTo>
                  <a:pt x="88" y="527"/>
                  <a:pt x="65" y="593"/>
                  <a:pt x="0" y="636"/>
                </a:cubicBezTo>
                <a:cubicBezTo>
                  <a:pt x="581" y="642"/>
                  <a:pt x="511" y="581"/>
                  <a:pt x="792" y="667"/>
                </a:cubicBezTo>
                <a:cubicBezTo>
                  <a:pt x="780" y="634"/>
                  <a:pt x="761" y="631"/>
                  <a:pt x="730" y="621"/>
                </a:cubicBezTo>
                <a:cubicBezTo>
                  <a:pt x="665" y="626"/>
                  <a:pt x="612" y="646"/>
                  <a:pt x="551" y="636"/>
                </a:cubicBezTo>
                <a:cubicBezTo>
                  <a:pt x="542" y="576"/>
                  <a:pt x="512" y="547"/>
                  <a:pt x="497" y="489"/>
                </a:cubicBezTo>
                <a:cubicBezTo>
                  <a:pt x="501" y="425"/>
                  <a:pt x="501" y="356"/>
                  <a:pt x="520" y="295"/>
                </a:cubicBezTo>
                <a:cubicBezTo>
                  <a:pt x="525" y="208"/>
                  <a:pt x="524" y="128"/>
                  <a:pt x="551" y="46"/>
                </a:cubicBezTo>
                <a:cubicBezTo>
                  <a:pt x="547" y="35"/>
                  <a:pt x="542" y="1"/>
                  <a:pt x="520" y="7"/>
                </a:cubicBezTo>
                <a:cubicBezTo>
                  <a:pt x="511" y="9"/>
                  <a:pt x="515" y="23"/>
                  <a:pt x="513" y="31"/>
                </a:cubicBezTo>
                <a:cubicBezTo>
                  <a:pt x="507" y="167"/>
                  <a:pt x="479" y="330"/>
                  <a:pt x="513" y="466"/>
                </a:cubicBezTo>
                <a:cubicBezTo>
                  <a:pt x="521" y="555"/>
                  <a:pt x="508" y="639"/>
                  <a:pt x="520" y="730"/>
                </a:cubicBezTo>
                <a:cubicBezTo>
                  <a:pt x="522" y="751"/>
                  <a:pt x="530" y="771"/>
                  <a:pt x="536" y="792"/>
                </a:cubicBezTo>
                <a:cubicBezTo>
                  <a:pt x="538" y="802"/>
                  <a:pt x="544" y="823"/>
                  <a:pt x="544" y="823"/>
                </a:cubicBezTo>
                <a:cubicBezTo>
                  <a:pt x="558" y="947"/>
                  <a:pt x="551" y="832"/>
                  <a:pt x="544" y="924"/>
                </a:cubicBezTo>
                <a:cubicBezTo>
                  <a:pt x="537" y="1009"/>
                  <a:pt x="528" y="1180"/>
                  <a:pt x="528" y="1180"/>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1" name="Line 5"/>
          <p:cNvSpPr>
            <a:spLocks noChangeShapeType="1"/>
          </p:cNvSpPr>
          <p:nvPr/>
        </p:nvSpPr>
        <p:spPr bwMode="auto">
          <a:xfrm>
            <a:off x="4038600" y="3200400"/>
            <a:ext cx="0" cy="9906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2" name="Line 6"/>
          <p:cNvSpPr>
            <a:spLocks noChangeShapeType="1"/>
          </p:cNvSpPr>
          <p:nvPr/>
        </p:nvSpPr>
        <p:spPr bwMode="auto">
          <a:xfrm>
            <a:off x="3581400" y="3657600"/>
            <a:ext cx="9906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3" name="Line 7"/>
          <p:cNvSpPr>
            <a:spLocks noChangeShapeType="1"/>
          </p:cNvSpPr>
          <p:nvPr/>
        </p:nvSpPr>
        <p:spPr bwMode="auto">
          <a:xfrm>
            <a:off x="5715000" y="2667000"/>
            <a:ext cx="0" cy="8382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4" name="Line 8"/>
          <p:cNvSpPr>
            <a:spLocks noChangeShapeType="1"/>
          </p:cNvSpPr>
          <p:nvPr/>
        </p:nvSpPr>
        <p:spPr bwMode="auto">
          <a:xfrm>
            <a:off x="5029200" y="3810000"/>
            <a:ext cx="17526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5" name="Freeform 9"/>
          <p:cNvSpPr>
            <a:spLocks/>
          </p:cNvSpPr>
          <p:nvPr/>
        </p:nvSpPr>
        <p:spPr bwMode="auto">
          <a:xfrm>
            <a:off x="5486400" y="4038600"/>
            <a:ext cx="838200" cy="936625"/>
          </a:xfrm>
          <a:custGeom>
            <a:avLst/>
            <a:gdLst/>
            <a:ahLst/>
            <a:cxnLst>
              <a:cxn ang="0">
                <a:pos x="0" y="14"/>
              </a:cxn>
              <a:cxn ang="0">
                <a:pos x="528" y="53"/>
              </a:cxn>
              <a:cxn ang="0">
                <a:pos x="552" y="69"/>
              </a:cxn>
              <a:cxn ang="0">
                <a:pos x="591" y="84"/>
              </a:cxn>
              <a:cxn ang="0">
                <a:pos x="653" y="131"/>
              </a:cxn>
              <a:cxn ang="0">
                <a:pos x="645" y="294"/>
              </a:cxn>
              <a:cxn ang="0">
                <a:pos x="614" y="341"/>
              </a:cxn>
              <a:cxn ang="0">
                <a:pos x="443" y="380"/>
              </a:cxn>
              <a:cxn ang="0">
                <a:pos x="350" y="403"/>
              </a:cxn>
              <a:cxn ang="0">
                <a:pos x="303" y="411"/>
              </a:cxn>
              <a:cxn ang="0">
                <a:pos x="357" y="403"/>
              </a:cxn>
              <a:cxn ang="0">
                <a:pos x="629" y="426"/>
              </a:cxn>
              <a:cxn ang="0">
                <a:pos x="614" y="659"/>
              </a:cxn>
              <a:cxn ang="0">
                <a:pos x="614" y="768"/>
              </a:cxn>
              <a:cxn ang="0">
                <a:pos x="544" y="799"/>
              </a:cxn>
              <a:cxn ang="0">
                <a:pos x="365" y="830"/>
              </a:cxn>
              <a:cxn ang="0">
                <a:pos x="16" y="807"/>
              </a:cxn>
            </a:cxnLst>
            <a:rect l="0" t="0" r="r" b="b"/>
            <a:pathLst>
              <a:path w="687" h="830">
                <a:moveTo>
                  <a:pt x="0" y="14"/>
                </a:moveTo>
                <a:cubicBezTo>
                  <a:pt x="182" y="0"/>
                  <a:pt x="355" y="0"/>
                  <a:pt x="528" y="53"/>
                </a:cubicBezTo>
                <a:cubicBezTo>
                  <a:pt x="536" y="58"/>
                  <a:pt x="543" y="64"/>
                  <a:pt x="552" y="69"/>
                </a:cubicBezTo>
                <a:cubicBezTo>
                  <a:pt x="564" y="75"/>
                  <a:pt x="579" y="76"/>
                  <a:pt x="591" y="84"/>
                </a:cubicBezTo>
                <a:cubicBezTo>
                  <a:pt x="613" y="97"/>
                  <a:pt x="653" y="131"/>
                  <a:pt x="653" y="131"/>
                </a:cubicBezTo>
                <a:cubicBezTo>
                  <a:pt x="687" y="183"/>
                  <a:pt x="671" y="241"/>
                  <a:pt x="645" y="294"/>
                </a:cubicBezTo>
                <a:cubicBezTo>
                  <a:pt x="634" y="315"/>
                  <a:pt x="641" y="327"/>
                  <a:pt x="614" y="341"/>
                </a:cubicBezTo>
                <a:cubicBezTo>
                  <a:pt x="584" y="355"/>
                  <a:pt x="476" y="375"/>
                  <a:pt x="443" y="380"/>
                </a:cubicBezTo>
                <a:cubicBezTo>
                  <a:pt x="412" y="389"/>
                  <a:pt x="380" y="395"/>
                  <a:pt x="350" y="403"/>
                </a:cubicBezTo>
                <a:cubicBezTo>
                  <a:pt x="334" y="406"/>
                  <a:pt x="303" y="411"/>
                  <a:pt x="303" y="411"/>
                </a:cubicBezTo>
                <a:cubicBezTo>
                  <a:pt x="303" y="411"/>
                  <a:pt x="339" y="405"/>
                  <a:pt x="357" y="403"/>
                </a:cubicBezTo>
                <a:cubicBezTo>
                  <a:pt x="510" y="408"/>
                  <a:pt x="524" y="403"/>
                  <a:pt x="629" y="426"/>
                </a:cubicBezTo>
                <a:cubicBezTo>
                  <a:pt x="656" y="503"/>
                  <a:pt x="640" y="582"/>
                  <a:pt x="614" y="659"/>
                </a:cubicBezTo>
                <a:cubicBezTo>
                  <a:pt x="622" y="700"/>
                  <a:pt x="631" y="721"/>
                  <a:pt x="614" y="768"/>
                </a:cubicBezTo>
                <a:cubicBezTo>
                  <a:pt x="605" y="791"/>
                  <a:pt x="568" y="790"/>
                  <a:pt x="544" y="799"/>
                </a:cubicBezTo>
                <a:cubicBezTo>
                  <a:pt x="473" y="823"/>
                  <a:pt x="448" y="823"/>
                  <a:pt x="365" y="830"/>
                </a:cubicBezTo>
                <a:cubicBezTo>
                  <a:pt x="264" y="823"/>
                  <a:pt x="127" y="807"/>
                  <a:pt x="16" y="80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6" name="Freeform 10"/>
          <p:cNvSpPr>
            <a:spLocks/>
          </p:cNvSpPr>
          <p:nvPr/>
        </p:nvSpPr>
        <p:spPr bwMode="auto">
          <a:xfrm>
            <a:off x="1143000" y="1905000"/>
            <a:ext cx="6019800" cy="3429000"/>
          </a:xfrm>
          <a:custGeom>
            <a:avLst/>
            <a:gdLst/>
            <a:ahLst/>
            <a:cxnLst>
              <a:cxn ang="0">
                <a:pos x="96" y="55"/>
              </a:cxn>
              <a:cxn ang="0">
                <a:pos x="26" y="164"/>
              </a:cxn>
              <a:cxn ang="0">
                <a:pos x="3" y="312"/>
              </a:cxn>
              <a:cxn ang="0">
                <a:pos x="50" y="700"/>
              </a:cxn>
              <a:cxn ang="0">
                <a:pos x="57" y="746"/>
              </a:cxn>
              <a:cxn ang="0">
                <a:pos x="96" y="824"/>
              </a:cxn>
              <a:cxn ang="0">
                <a:pos x="151" y="995"/>
              </a:cxn>
              <a:cxn ang="0">
                <a:pos x="205" y="1088"/>
              </a:cxn>
              <a:cxn ang="0">
                <a:pos x="228" y="1150"/>
              </a:cxn>
              <a:cxn ang="0">
                <a:pos x="415" y="1399"/>
              </a:cxn>
              <a:cxn ang="0">
                <a:pos x="578" y="1865"/>
              </a:cxn>
              <a:cxn ang="0">
                <a:pos x="803" y="2160"/>
              </a:cxn>
              <a:cxn ang="0">
                <a:pos x="943" y="2339"/>
              </a:cxn>
              <a:cxn ang="0">
                <a:pos x="1098" y="2362"/>
              </a:cxn>
              <a:cxn ang="0">
                <a:pos x="1494" y="2533"/>
              </a:cxn>
              <a:cxn ang="0">
                <a:pos x="2030" y="2766"/>
              </a:cxn>
              <a:cxn ang="0">
                <a:pos x="2216" y="2836"/>
              </a:cxn>
              <a:cxn ang="0">
                <a:pos x="2830" y="3115"/>
              </a:cxn>
              <a:cxn ang="0">
                <a:pos x="3125" y="3224"/>
              </a:cxn>
              <a:cxn ang="0">
                <a:pos x="3692" y="3387"/>
              </a:cxn>
              <a:cxn ang="0">
                <a:pos x="3816" y="3426"/>
              </a:cxn>
              <a:cxn ang="0">
                <a:pos x="3987" y="3449"/>
              </a:cxn>
              <a:cxn ang="0">
                <a:pos x="4570" y="3255"/>
              </a:cxn>
              <a:cxn ang="0">
                <a:pos x="4267" y="2362"/>
              </a:cxn>
              <a:cxn ang="0">
                <a:pos x="3847" y="2059"/>
              </a:cxn>
              <a:cxn ang="0">
                <a:pos x="3622" y="1950"/>
              </a:cxn>
              <a:cxn ang="0">
                <a:pos x="3366" y="1764"/>
              </a:cxn>
              <a:cxn ang="0">
                <a:pos x="3024" y="1593"/>
              </a:cxn>
              <a:cxn ang="0">
                <a:pos x="2752" y="1484"/>
              </a:cxn>
              <a:cxn ang="0">
                <a:pos x="2574" y="1469"/>
              </a:cxn>
              <a:cxn ang="0">
                <a:pos x="2364" y="1368"/>
              </a:cxn>
              <a:cxn ang="0">
                <a:pos x="2038" y="1166"/>
              </a:cxn>
              <a:cxn ang="0">
                <a:pos x="1820" y="987"/>
              </a:cxn>
              <a:cxn ang="0">
                <a:pos x="1650" y="878"/>
              </a:cxn>
              <a:cxn ang="0">
                <a:pos x="1510" y="739"/>
              </a:cxn>
              <a:cxn ang="0">
                <a:pos x="1215" y="482"/>
              </a:cxn>
              <a:cxn ang="0">
                <a:pos x="1145" y="389"/>
              </a:cxn>
              <a:cxn ang="0">
                <a:pos x="1036" y="312"/>
              </a:cxn>
              <a:cxn ang="0">
                <a:pos x="834" y="117"/>
              </a:cxn>
              <a:cxn ang="0">
                <a:pos x="725" y="47"/>
              </a:cxn>
              <a:cxn ang="0">
                <a:pos x="593" y="40"/>
              </a:cxn>
              <a:cxn ang="0">
                <a:pos x="384" y="1"/>
              </a:cxn>
              <a:cxn ang="0">
                <a:pos x="244" y="24"/>
              </a:cxn>
              <a:cxn ang="0">
                <a:pos x="166" y="71"/>
              </a:cxn>
              <a:cxn ang="0">
                <a:pos x="96" y="55"/>
              </a:cxn>
            </a:cxnLst>
            <a:rect l="0" t="0" r="r" b="b"/>
            <a:pathLst>
              <a:path w="4628" h="3449">
                <a:moveTo>
                  <a:pt x="96" y="55"/>
                </a:moveTo>
                <a:cubicBezTo>
                  <a:pt x="65" y="86"/>
                  <a:pt x="46" y="125"/>
                  <a:pt x="26" y="164"/>
                </a:cubicBezTo>
                <a:cubicBezTo>
                  <a:pt x="14" y="215"/>
                  <a:pt x="8" y="256"/>
                  <a:pt x="3" y="312"/>
                </a:cubicBezTo>
                <a:cubicBezTo>
                  <a:pt x="8" y="439"/>
                  <a:pt x="0" y="579"/>
                  <a:pt x="50" y="700"/>
                </a:cubicBezTo>
                <a:cubicBezTo>
                  <a:pt x="52" y="715"/>
                  <a:pt x="51" y="731"/>
                  <a:pt x="57" y="746"/>
                </a:cubicBezTo>
                <a:cubicBezTo>
                  <a:pt x="67" y="773"/>
                  <a:pt x="88" y="795"/>
                  <a:pt x="96" y="824"/>
                </a:cubicBezTo>
                <a:cubicBezTo>
                  <a:pt x="110" y="881"/>
                  <a:pt x="127" y="940"/>
                  <a:pt x="151" y="995"/>
                </a:cubicBezTo>
                <a:cubicBezTo>
                  <a:pt x="164" y="1027"/>
                  <a:pt x="190" y="1056"/>
                  <a:pt x="205" y="1088"/>
                </a:cubicBezTo>
                <a:cubicBezTo>
                  <a:pt x="214" y="1108"/>
                  <a:pt x="217" y="1130"/>
                  <a:pt x="228" y="1150"/>
                </a:cubicBezTo>
                <a:cubicBezTo>
                  <a:pt x="279" y="1244"/>
                  <a:pt x="350" y="1315"/>
                  <a:pt x="415" y="1399"/>
                </a:cubicBezTo>
                <a:cubicBezTo>
                  <a:pt x="448" y="1568"/>
                  <a:pt x="495" y="1710"/>
                  <a:pt x="578" y="1865"/>
                </a:cubicBezTo>
                <a:cubicBezTo>
                  <a:pt x="622" y="1948"/>
                  <a:pt x="768" y="2118"/>
                  <a:pt x="803" y="2160"/>
                </a:cubicBezTo>
                <a:cubicBezTo>
                  <a:pt x="850" y="2218"/>
                  <a:pt x="887" y="2287"/>
                  <a:pt x="943" y="2339"/>
                </a:cubicBezTo>
                <a:cubicBezTo>
                  <a:pt x="962" y="2356"/>
                  <a:pt x="1084" y="2360"/>
                  <a:pt x="1098" y="2362"/>
                </a:cubicBezTo>
                <a:cubicBezTo>
                  <a:pt x="1233" y="2414"/>
                  <a:pt x="1366" y="2458"/>
                  <a:pt x="1494" y="2533"/>
                </a:cubicBezTo>
                <a:cubicBezTo>
                  <a:pt x="1667" y="2634"/>
                  <a:pt x="1826" y="2746"/>
                  <a:pt x="2030" y="2766"/>
                </a:cubicBezTo>
                <a:cubicBezTo>
                  <a:pt x="2089" y="2795"/>
                  <a:pt x="2157" y="2805"/>
                  <a:pt x="2216" y="2836"/>
                </a:cubicBezTo>
                <a:cubicBezTo>
                  <a:pt x="2417" y="2939"/>
                  <a:pt x="2610" y="3054"/>
                  <a:pt x="2830" y="3115"/>
                </a:cubicBezTo>
                <a:cubicBezTo>
                  <a:pt x="2919" y="3168"/>
                  <a:pt x="3026" y="3189"/>
                  <a:pt x="3125" y="3224"/>
                </a:cubicBezTo>
                <a:cubicBezTo>
                  <a:pt x="3318" y="3292"/>
                  <a:pt x="3487" y="3371"/>
                  <a:pt x="3692" y="3387"/>
                </a:cubicBezTo>
                <a:cubicBezTo>
                  <a:pt x="3695" y="3388"/>
                  <a:pt x="3803" y="3424"/>
                  <a:pt x="3816" y="3426"/>
                </a:cubicBezTo>
                <a:cubicBezTo>
                  <a:pt x="3873" y="3433"/>
                  <a:pt x="3987" y="3449"/>
                  <a:pt x="3987" y="3449"/>
                </a:cubicBezTo>
                <a:cubicBezTo>
                  <a:pt x="4223" y="3427"/>
                  <a:pt x="4415" y="3441"/>
                  <a:pt x="4570" y="3255"/>
                </a:cubicBezTo>
                <a:cubicBezTo>
                  <a:pt x="4561" y="2954"/>
                  <a:pt x="4628" y="2487"/>
                  <a:pt x="4267" y="2362"/>
                </a:cubicBezTo>
                <a:cubicBezTo>
                  <a:pt x="4131" y="2254"/>
                  <a:pt x="3996" y="2151"/>
                  <a:pt x="3847" y="2059"/>
                </a:cubicBezTo>
                <a:cubicBezTo>
                  <a:pt x="3775" y="2015"/>
                  <a:pt x="3689" y="1997"/>
                  <a:pt x="3622" y="1950"/>
                </a:cubicBezTo>
                <a:cubicBezTo>
                  <a:pt x="3539" y="1892"/>
                  <a:pt x="3454" y="1813"/>
                  <a:pt x="3366" y="1764"/>
                </a:cubicBezTo>
                <a:cubicBezTo>
                  <a:pt x="3254" y="1701"/>
                  <a:pt x="3140" y="1643"/>
                  <a:pt x="3024" y="1593"/>
                </a:cubicBezTo>
                <a:cubicBezTo>
                  <a:pt x="2980" y="1574"/>
                  <a:pt x="2791" y="1489"/>
                  <a:pt x="2752" y="1484"/>
                </a:cubicBezTo>
                <a:cubicBezTo>
                  <a:pt x="2651" y="1471"/>
                  <a:pt x="2710" y="1477"/>
                  <a:pt x="2574" y="1469"/>
                </a:cubicBezTo>
                <a:cubicBezTo>
                  <a:pt x="2506" y="1427"/>
                  <a:pt x="2431" y="1406"/>
                  <a:pt x="2364" y="1368"/>
                </a:cubicBezTo>
                <a:cubicBezTo>
                  <a:pt x="2253" y="1304"/>
                  <a:pt x="2141" y="1240"/>
                  <a:pt x="2038" y="1166"/>
                </a:cubicBezTo>
                <a:cubicBezTo>
                  <a:pt x="1961" y="1111"/>
                  <a:pt x="1896" y="1041"/>
                  <a:pt x="1820" y="987"/>
                </a:cubicBezTo>
                <a:cubicBezTo>
                  <a:pt x="1744" y="933"/>
                  <a:pt x="1716" y="919"/>
                  <a:pt x="1650" y="878"/>
                </a:cubicBezTo>
                <a:cubicBezTo>
                  <a:pt x="1512" y="705"/>
                  <a:pt x="1692" y="921"/>
                  <a:pt x="1510" y="739"/>
                </a:cubicBezTo>
                <a:cubicBezTo>
                  <a:pt x="1420" y="649"/>
                  <a:pt x="1329" y="540"/>
                  <a:pt x="1215" y="482"/>
                </a:cubicBezTo>
                <a:cubicBezTo>
                  <a:pt x="1200" y="460"/>
                  <a:pt x="1173" y="409"/>
                  <a:pt x="1145" y="389"/>
                </a:cubicBezTo>
                <a:cubicBezTo>
                  <a:pt x="1091" y="349"/>
                  <a:pt x="1095" y="377"/>
                  <a:pt x="1036" y="312"/>
                </a:cubicBezTo>
                <a:cubicBezTo>
                  <a:pt x="929" y="195"/>
                  <a:pt x="974" y="237"/>
                  <a:pt x="834" y="117"/>
                </a:cubicBezTo>
                <a:cubicBezTo>
                  <a:pt x="807" y="94"/>
                  <a:pt x="759" y="51"/>
                  <a:pt x="725" y="47"/>
                </a:cubicBezTo>
                <a:cubicBezTo>
                  <a:pt x="681" y="40"/>
                  <a:pt x="637" y="42"/>
                  <a:pt x="593" y="40"/>
                </a:cubicBezTo>
                <a:cubicBezTo>
                  <a:pt x="523" y="15"/>
                  <a:pt x="457" y="7"/>
                  <a:pt x="384" y="1"/>
                </a:cubicBezTo>
                <a:cubicBezTo>
                  <a:pt x="337" y="7"/>
                  <a:pt x="285" y="0"/>
                  <a:pt x="244" y="24"/>
                </a:cubicBezTo>
                <a:cubicBezTo>
                  <a:pt x="217" y="39"/>
                  <a:pt x="197" y="65"/>
                  <a:pt x="166" y="71"/>
                </a:cubicBezTo>
                <a:cubicBezTo>
                  <a:pt x="77" y="84"/>
                  <a:pt x="80" y="102"/>
                  <a:pt x="96" y="55"/>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7" name="Freeform 11"/>
          <p:cNvSpPr>
            <a:spLocks/>
          </p:cNvSpPr>
          <p:nvPr/>
        </p:nvSpPr>
        <p:spPr bwMode="auto">
          <a:xfrm>
            <a:off x="838200" y="2286000"/>
            <a:ext cx="6096000" cy="3048000"/>
          </a:xfrm>
          <a:custGeom>
            <a:avLst/>
            <a:gdLst/>
            <a:ahLst/>
            <a:cxnLst>
              <a:cxn ang="0">
                <a:pos x="40" y="3032"/>
              </a:cxn>
              <a:cxn ang="0">
                <a:pos x="1" y="2815"/>
              </a:cxn>
              <a:cxn ang="0">
                <a:pos x="9" y="2590"/>
              </a:cxn>
              <a:cxn ang="0">
                <a:pos x="250" y="2194"/>
              </a:cxn>
              <a:cxn ang="0">
                <a:pos x="506" y="1945"/>
              </a:cxn>
              <a:cxn ang="0">
                <a:pos x="832" y="1658"/>
              </a:cxn>
              <a:cxn ang="0">
                <a:pos x="1291" y="1301"/>
              </a:cxn>
              <a:cxn ang="0">
                <a:pos x="1632" y="1060"/>
              </a:cxn>
              <a:cxn ang="0">
                <a:pos x="1834" y="897"/>
              </a:cxn>
              <a:cxn ang="0">
                <a:pos x="2075" y="703"/>
              </a:cxn>
              <a:cxn ang="0">
                <a:pos x="2440" y="485"/>
              </a:cxn>
              <a:cxn ang="0">
                <a:pos x="2596" y="400"/>
              </a:cxn>
              <a:cxn ang="0">
                <a:pos x="2774" y="314"/>
              </a:cxn>
              <a:cxn ang="0">
                <a:pos x="2953" y="237"/>
              </a:cxn>
              <a:cxn ang="0">
                <a:pos x="3162" y="159"/>
              </a:cxn>
              <a:cxn ang="0">
                <a:pos x="3364" y="73"/>
              </a:cxn>
              <a:cxn ang="0">
                <a:pos x="3644" y="27"/>
              </a:cxn>
              <a:cxn ang="0">
                <a:pos x="3799" y="4"/>
              </a:cxn>
              <a:cxn ang="0">
                <a:pos x="3893" y="19"/>
              </a:cxn>
              <a:cxn ang="0">
                <a:pos x="3947" y="66"/>
              </a:cxn>
              <a:cxn ang="0">
                <a:pos x="4063" y="81"/>
              </a:cxn>
              <a:cxn ang="0">
                <a:pos x="4227" y="237"/>
              </a:cxn>
              <a:cxn ang="0">
                <a:pos x="4281" y="462"/>
              </a:cxn>
              <a:cxn ang="0">
                <a:pos x="4258" y="804"/>
              </a:cxn>
              <a:cxn ang="0">
                <a:pos x="4095" y="1184"/>
              </a:cxn>
              <a:cxn ang="0">
                <a:pos x="3745" y="1704"/>
              </a:cxn>
              <a:cxn ang="0">
                <a:pos x="3450" y="1953"/>
              </a:cxn>
              <a:cxn ang="0">
                <a:pos x="3077" y="2318"/>
              </a:cxn>
              <a:cxn ang="0">
                <a:pos x="2766" y="2520"/>
              </a:cxn>
              <a:cxn ang="0">
                <a:pos x="2510" y="2636"/>
              </a:cxn>
              <a:cxn ang="0">
                <a:pos x="2254" y="2807"/>
              </a:cxn>
              <a:cxn ang="0">
                <a:pos x="1671" y="2947"/>
              </a:cxn>
              <a:cxn ang="0">
                <a:pos x="1594" y="3009"/>
              </a:cxn>
              <a:cxn ang="0">
                <a:pos x="1431" y="3071"/>
              </a:cxn>
              <a:cxn ang="0">
                <a:pos x="1229" y="3133"/>
              </a:cxn>
              <a:cxn ang="0">
                <a:pos x="1034" y="3157"/>
              </a:cxn>
              <a:cxn ang="0">
                <a:pos x="778" y="3196"/>
              </a:cxn>
              <a:cxn ang="0">
                <a:pos x="242" y="3188"/>
              </a:cxn>
              <a:cxn ang="0">
                <a:pos x="64" y="3095"/>
              </a:cxn>
              <a:cxn ang="0">
                <a:pos x="40" y="3032"/>
              </a:cxn>
            </a:cxnLst>
            <a:rect l="0" t="0" r="r" b="b"/>
            <a:pathLst>
              <a:path w="4281" h="3196">
                <a:moveTo>
                  <a:pt x="40" y="3032"/>
                </a:moveTo>
                <a:cubicBezTo>
                  <a:pt x="18" y="2961"/>
                  <a:pt x="10" y="2887"/>
                  <a:pt x="1" y="2815"/>
                </a:cubicBezTo>
                <a:cubicBezTo>
                  <a:pt x="3" y="2740"/>
                  <a:pt x="0" y="2664"/>
                  <a:pt x="9" y="2590"/>
                </a:cubicBezTo>
                <a:cubicBezTo>
                  <a:pt x="22" y="2466"/>
                  <a:pt x="173" y="2290"/>
                  <a:pt x="250" y="2194"/>
                </a:cubicBezTo>
                <a:cubicBezTo>
                  <a:pt x="320" y="2105"/>
                  <a:pt x="386" y="1975"/>
                  <a:pt x="506" y="1945"/>
                </a:cubicBezTo>
                <a:cubicBezTo>
                  <a:pt x="569" y="1821"/>
                  <a:pt x="734" y="1741"/>
                  <a:pt x="832" y="1658"/>
                </a:cubicBezTo>
                <a:cubicBezTo>
                  <a:pt x="979" y="1532"/>
                  <a:pt x="1132" y="1412"/>
                  <a:pt x="1291" y="1301"/>
                </a:cubicBezTo>
                <a:cubicBezTo>
                  <a:pt x="1404" y="1220"/>
                  <a:pt x="1528" y="1153"/>
                  <a:pt x="1632" y="1060"/>
                </a:cubicBezTo>
                <a:cubicBezTo>
                  <a:pt x="1695" y="1002"/>
                  <a:pt x="1762" y="943"/>
                  <a:pt x="1834" y="897"/>
                </a:cubicBezTo>
                <a:cubicBezTo>
                  <a:pt x="1856" y="809"/>
                  <a:pt x="2018" y="737"/>
                  <a:pt x="2075" y="703"/>
                </a:cubicBezTo>
                <a:cubicBezTo>
                  <a:pt x="2196" y="628"/>
                  <a:pt x="2316" y="555"/>
                  <a:pt x="2440" y="485"/>
                </a:cubicBezTo>
                <a:cubicBezTo>
                  <a:pt x="2491" y="455"/>
                  <a:pt x="2546" y="433"/>
                  <a:pt x="2596" y="400"/>
                </a:cubicBezTo>
                <a:cubicBezTo>
                  <a:pt x="2651" y="362"/>
                  <a:pt x="2708" y="330"/>
                  <a:pt x="2774" y="314"/>
                </a:cubicBezTo>
                <a:cubicBezTo>
                  <a:pt x="2832" y="279"/>
                  <a:pt x="2890" y="263"/>
                  <a:pt x="2953" y="237"/>
                </a:cubicBezTo>
                <a:cubicBezTo>
                  <a:pt x="3021" y="207"/>
                  <a:pt x="3088" y="174"/>
                  <a:pt x="3162" y="159"/>
                </a:cubicBezTo>
                <a:cubicBezTo>
                  <a:pt x="3225" y="121"/>
                  <a:pt x="3291" y="85"/>
                  <a:pt x="3364" y="73"/>
                </a:cubicBezTo>
                <a:cubicBezTo>
                  <a:pt x="3452" y="38"/>
                  <a:pt x="3550" y="37"/>
                  <a:pt x="3644" y="27"/>
                </a:cubicBezTo>
                <a:cubicBezTo>
                  <a:pt x="3696" y="21"/>
                  <a:pt x="3746" y="9"/>
                  <a:pt x="3799" y="4"/>
                </a:cubicBezTo>
                <a:cubicBezTo>
                  <a:pt x="3830" y="7"/>
                  <a:pt x="3867" y="0"/>
                  <a:pt x="3893" y="19"/>
                </a:cubicBezTo>
                <a:cubicBezTo>
                  <a:pt x="3899" y="23"/>
                  <a:pt x="3931" y="62"/>
                  <a:pt x="3947" y="66"/>
                </a:cubicBezTo>
                <a:cubicBezTo>
                  <a:pt x="3985" y="74"/>
                  <a:pt x="4063" y="81"/>
                  <a:pt x="4063" y="81"/>
                </a:cubicBezTo>
                <a:cubicBezTo>
                  <a:pt x="4126" y="123"/>
                  <a:pt x="4189" y="168"/>
                  <a:pt x="4227" y="237"/>
                </a:cubicBezTo>
                <a:cubicBezTo>
                  <a:pt x="4262" y="301"/>
                  <a:pt x="4268" y="390"/>
                  <a:pt x="4281" y="462"/>
                </a:cubicBezTo>
                <a:cubicBezTo>
                  <a:pt x="4274" y="576"/>
                  <a:pt x="4280" y="691"/>
                  <a:pt x="4258" y="804"/>
                </a:cubicBezTo>
                <a:cubicBezTo>
                  <a:pt x="4233" y="929"/>
                  <a:pt x="4155" y="1072"/>
                  <a:pt x="4095" y="1184"/>
                </a:cubicBezTo>
                <a:cubicBezTo>
                  <a:pt x="3965" y="1421"/>
                  <a:pt x="3920" y="1507"/>
                  <a:pt x="3745" y="1704"/>
                </a:cubicBezTo>
                <a:cubicBezTo>
                  <a:pt x="3656" y="1803"/>
                  <a:pt x="3576" y="1906"/>
                  <a:pt x="3450" y="1953"/>
                </a:cubicBezTo>
                <a:cubicBezTo>
                  <a:pt x="3327" y="2075"/>
                  <a:pt x="3208" y="2203"/>
                  <a:pt x="3077" y="2318"/>
                </a:cubicBezTo>
                <a:cubicBezTo>
                  <a:pt x="2981" y="2401"/>
                  <a:pt x="2872" y="2454"/>
                  <a:pt x="2766" y="2520"/>
                </a:cubicBezTo>
                <a:cubicBezTo>
                  <a:pt x="2681" y="2572"/>
                  <a:pt x="2610" y="2621"/>
                  <a:pt x="2510" y="2636"/>
                </a:cubicBezTo>
                <a:cubicBezTo>
                  <a:pt x="2425" y="2696"/>
                  <a:pt x="2350" y="2764"/>
                  <a:pt x="2254" y="2807"/>
                </a:cubicBezTo>
                <a:cubicBezTo>
                  <a:pt x="2060" y="2892"/>
                  <a:pt x="1874" y="2905"/>
                  <a:pt x="1671" y="2947"/>
                </a:cubicBezTo>
                <a:cubicBezTo>
                  <a:pt x="1644" y="2966"/>
                  <a:pt x="1621" y="2990"/>
                  <a:pt x="1594" y="3009"/>
                </a:cubicBezTo>
                <a:cubicBezTo>
                  <a:pt x="1545" y="3040"/>
                  <a:pt x="1484" y="3054"/>
                  <a:pt x="1431" y="3071"/>
                </a:cubicBezTo>
                <a:cubicBezTo>
                  <a:pt x="1363" y="3091"/>
                  <a:pt x="1299" y="3121"/>
                  <a:pt x="1229" y="3133"/>
                </a:cubicBezTo>
                <a:cubicBezTo>
                  <a:pt x="1151" y="3145"/>
                  <a:pt x="1105" y="3147"/>
                  <a:pt x="1034" y="3157"/>
                </a:cubicBezTo>
                <a:cubicBezTo>
                  <a:pt x="947" y="3168"/>
                  <a:pt x="865" y="3188"/>
                  <a:pt x="778" y="3196"/>
                </a:cubicBezTo>
                <a:cubicBezTo>
                  <a:pt x="599" y="3193"/>
                  <a:pt x="420" y="3193"/>
                  <a:pt x="242" y="3188"/>
                </a:cubicBezTo>
                <a:cubicBezTo>
                  <a:pt x="206" y="3186"/>
                  <a:pt x="116" y="3111"/>
                  <a:pt x="64" y="3095"/>
                </a:cubicBezTo>
                <a:cubicBezTo>
                  <a:pt x="33" y="3074"/>
                  <a:pt x="29" y="3067"/>
                  <a:pt x="40" y="3032"/>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8" name="Freeform 12"/>
          <p:cNvSpPr>
            <a:spLocks/>
          </p:cNvSpPr>
          <p:nvPr/>
        </p:nvSpPr>
        <p:spPr bwMode="auto">
          <a:xfrm>
            <a:off x="3276600" y="1752600"/>
            <a:ext cx="1676400" cy="4114800"/>
          </a:xfrm>
          <a:custGeom>
            <a:avLst/>
            <a:gdLst/>
            <a:ahLst/>
            <a:cxnLst>
              <a:cxn ang="0">
                <a:pos x="47" y="763"/>
              </a:cxn>
              <a:cxn ang="0">
                <a:pos x="101" y="461"/>
              </a:cxn>
              <a:cxn ang="0">
                <a:pos x="311" y="243"/>
              </a:cxn>
              <a:cxn ang="0">
                <a:pos x="443" y="165"/>
              </a:cxn>
              <a:cxn ang="0">
                <a:pos x="520" y="103"/>
              </a:cxn>
              <a:cxn ang="0">
                <a:pos x="544" y="88"/>
              </a:cxn>
              <a:cxn ang="0">
                <a:pos x="559" y="64"/>
              </a:cxn>
              <a:cxn ang="0">
                <a:pos x="582" y="57"/>
              </a:cxn>
              <a:cxn ang="0">
                <a:pos x="536" y="64"/>
              </a:cxn>
              <a:cxn ang="0">
                <a:pos x="513" y="88"/>
              </a:cxn>
              <a:cxn ang="0">
                <a:pos x="528" y="64"/>
              </a:cxn>
              <a:cxn ang="0">
                <a:pos x="559" y="49"/>
              </a:cxn>
              <a:cxn ang="0">
                <a:pos x="621" y="18"/>
              </a:cxn>
              <a:cxn ang="0">
                <a:pos x="683" y="2"/>
              </a:cxn>
              <a:cxn ang="0">
                <a:pos x="932" y="119"/>
              </a:cxn>
              <a:cxn ang="0">
                <a:pos x="963" y="204"/>
              </a:cxn>
              <a:cxn ang="0">
                <a:pos x="1017" y="329"/>
              </a:cxn>
              <a:cxn ang="0">
                <a:pos x="1118" y="631"/>
              </a:cxn>
              <a:cxn ang="0">
                <a:pos x="1134" y="701"/>
              </a:cxn>
              <a:cxn ang="0">
                <a:pos x="1165" y="795"/>
              </a:cxn>
              <a:cxn ang="0">
                <a:pos x="1219" y="1066"/>
              </a:cxn>
              <a:cxn ang="0">
                <a:pos x="1281" y="1330"/>
              </a:cxn>
              <a:cxn ang="0">
                <a:pos x="1359" y="1796"/>
              </a:cxn>
              <a:cxn ang="0">
                <a:pos x="1375" y="2651"/>
              </a:cxn>
              <a:cxn ang="0">
                <a:pos x="1344" y="2946"/>
              </a:cxn>
              <a:cxn ang="0">
                <a:pos x="1250" y="3536"/>
              </a:cxn>
              <a:cxn ang="0">
                <a:pos x="1157" y="3707"/>
              </a:cxn>
              <a:cxn ang="0">
                <a:pos x="901" y="3839"/>
              </a:cxn>
              <a:cxn ang="0">
                <a:pos x="769" y="3862"/>
              </a:cxn>
              <a:cxn ang="0">
                <a:pos x="481" y="3831"/>
              </a:cxn>
              <a:cxn ang="0">
                <a:pos x="318" y="3520"/>
              </a:cxn>
              <a:cxn ang="0">
                <a:pos x="311" y="3109"/>
              </a:cxn>
              <a:cxn ang="0">
                <a:pos x="202" y="2977"/>
              </a:cxn>
              <a:cxn ang="0">
                <a:pos x="62" y="2418"/>
              </a:cxn>
              <a:cxn ang="0">
                <a:pos x="116" y="1913"/>
              </a:cxn>
              <a:cxn ang="0">
                <a:pos x="31" y="1276"/>
              </a:cxn>
              <a:cxn ang="0">
                <a:pos x="0" y="973"/>
              </a:cxn>
              <a:cxn ang="0">
                <a:pos x="23" y="732"/>
              </a:cxn>
              <a:cxn ang="0">
                <a:pos x="39" y="639"/>
              </a:cxn>
              <a:cxn ang="0">
                <a:pos x="93" y="600"/>
              </a:cxn>
            </a:cxnLst>
            <a:rect l="0" t="0" r="r" b="b"/>
            <a:pathLst>
              <a:path w="1395" h="3862">
                <a:moveTo>
                  <a:pt x="47" y="763"/>
                </a:moveTo>
                <a:cubicBezTo>
                  <a:pt x="53" y="681"/>
                  <a:pt x="44" y="541"/>
                  <a:pt x="101" y="461"/>
                </a:cubicBezTo>
                <a:cubicBezTo>
                  <a:pt x="155" y="382"/>
                  <a:pt x="236" y="302"/>
                  <a:pt x="311" y="243"/>
                </a:cubicBezTo>
                <a:cubicBezTo>
                  <a:pt x="432" y="145"/>
                  <a:pt x="327" y="242"/>
                  <a:pt x="443" y="165"/>
                </a:cubicBezTo>
                <a:cubicBezTo>
                  <a:pt x="470" y="146"/>
                  <a:pt x="492" y="120"/>
                  <a:pt x="520" y="103"/>
                </a:cubicBezTo>
                <a:cubicBezTo>
                  <a:pt x="528" y="98"/>
                  <a:pt x="536" y="93"/>
                  <a:pt x="544" y="88"/>
                </a:cubicBezTo>
                <a:cubicBezTo>
                  <a:pt x="549" y="80"/>
                  <a:pt x="551" y="69"/>
                  <a:pt x="559" y="64"/>
                </a:cubicBezTo>
                <a:cubicBezTo>
                  <a:pt x="565" y="58"/>
                  <a:pt x="590" y="57"/>
                  <a:pt x="582" y="57"/>
                </a:cubicBezTo>
                <a:cubicBezTo>
                  <a:pt x="566" y="57"/>
                  <a:pt x="551" y="61"/>
                  <a:pt x="536" y="64"/>
                </a:cubicBezTo>
                <a:cubicBezTo>
                  <a:pt x="528" y="72"/>
                  <a:pt x="524" y="88"/>
                  <a:pt x="513" y="88"/>
                </a:cubicBezTo>
                <a:cubicBezTo>
                  <a:pt x="503" y="88"/>
                  <a:pt x="520" y="70"/>
                  <a:pt x="528" y="64"/>
                </a:cubicBezTo>
                <a:cubicBezTo>
                  <a:pt x="536" y="56"/>
                  <a:pt x="548" y="53"/>
                  <a:pt x="559" y="49"/>
                </a:cubicBezTo>
                <a:cubicBezTo>
                  <a:pt x="580" y="39"/>
                  <a:pt x="599" y="26"/>
                  <a:pt x="621" y="18"/>
                </a:cubicBezTo>
                <a:cubicBezTo>
                  <a:pt x="640" y="10"/>
                  <a:pt x="662" y="9"/>
                  <a:pt x="683" y="2"/>
                </a:cubicBezTo>
                <a:cubicBezTo>
                  <a:pt x="804" y="8"/>
                  <a:pt x="874" y="0"/>
                  <a:pt x="932" y="119"/>
                </a:cubicBezTo>
                <a:cubicBezTo>
                  <a:pt x="945" y="147"/>
                  <a:pt x="951" y="174"/>
                  <a:pt x="963" y="204"/>
                </a:cubicBezTo>
                <a:cubicBezTo>
                  <a:pt x="979" y="246"/>
                  <a:pt x="1017" y="329"/>
                  <a:pt x="1017" y="329"/>
                </a:cubicBezTo>
                <a:cubicBezTo>
                  <a:pt x="1036" y="443"/>
                  <a:pt x="1083" y="521"/>
                  <a:pt x="1118" y="631"/>
                </a:cubicBezTo>
                <a:cubicBezTo>
                  <a:pt x="1125" y="653"/>
                  <a:pt x="1127" y="677"/>
                  <a:pt x="1134" y="701"/>
                </a:cubicBezTo>
                <a:cubicBezTo>
                  <a:pt x="1143" y="732"/>
                  <a:pt x="1154" y="763"/>
                  <a:pt x="1165" y="795"/>
                </a:cubicBezTo>
                <a:cubicBezTo>
                  <a:pt x="1176" y="911"/>
                  <a:pt x="1180" y="968"/>
                  <a:pt x="1219" y="1066"/>
                </a:cubicBezTo>
                <a:cubicBezTo>
                  <a:pt x="1234" y="1155"/>
                  <a:pt x="1267" y="1240"/>
                  <a:pt x="1281" y="1330"/>
                </a:cubicBezTo>
                <a:cubicBezTo>
                  <a:pt x="1302" y="1474"/>
                  <a:pt x="1304" y="1657"/>
                  <a:pt x="1359" y="1796"/>
                </a:cubicBezTo>
                <a:cubicBezTo>
                  <a:pt x="1360" y="1860"/>
                  <a:pt x="1375" y="2612"/>
                  <a:pt x="1375" y="2651"/>
                </a:cubicBezTo>
                <a:cubicBezTo>
                  <a:pt x="1372" y="2897"/>
                  <a:pt x="1395" y="2839"/>
                  <a:pt x="1344" y="2946"/>
                </a:cubicBezTo>
                <a:cubicBezTo>
                  <a:pt x="1328" y="3115"/>
                  <a:pt x="1325" y="3386"/>
                  <a:pt x="1250" y="3536"/>
                </a:cubicBezTo>
                <a:cubicBezTo>
                  <a:pt x="1220" y="3593"/>
                  <a:pt x="1212" y="3668"/>
                  <a:pt x="1157" y="3707"/>
                </a:cubicBezTo>
                <a:cubicBezTo>
                  <a:pt x="1103" y="3788"/>
                  <a:pt x="993" y="3827"/>
                  <a:pt x="901" y="3839"/>
                </a:cubicBezTo>
                <a:cubicBezTo>
                  <a:pt x="858" y="3853"/>
                  <a:pt x="813" y="3856"/>
                  <a:pt x="769" y="3862"/>
                </a:cubicBezTo>
                <a:cubicBezTo>
                  <a:pt x="647" y="3856"/>
                  <a:pt x="585" y="3852"/>
                  <a:pt x="481" y="3831"/>
                </a:cubicBezTo>
                <a:cubicBezTo>
                  <a:pt x="398" y="3748"/>
                  <a:pt x="318" y="3520"/>
                  <a:pt x="318" y="3520"/>
                </a:cubicBezTo>
                <a:cubicBezTo>
                  <a:pt x="295" y="3375"/>
                  <a:pt x="306" y="3271"/>
                  <a:pt x="311" y="3109"/>
                </a:cubicBezTo>
                <a:cubicBezTo>
                  <a:pt x="286" y="3081"/>
                  <a:pt x="220" y="3013"/>
                  <a:pt x="202" y="2977"/>
                </a:cubicBezTo>
                <a:cubicBezTo>
                  <a:pt x="122" y="2824"/>
                  <a:pt x="86" y="2584"/>
                  <a:pt x="62" y="2418"/>
                </a:cubicBezTo>
                <a:cubicBezTo>
                  <a:pt x="85" y="2250"/>
                  <a:pt x="102" y="2081"/>
                  <a:pt x="116" y="1913"/>
                </a:cubicBezTo>
                <a:cubicBezTo>
                  <a:pt x="86" y="1699"/>
                  <a:pt x="53" y="1492"/>
                  <a:pt x="31" y="1276"/>
                </a:cubicBezTo>
                <a:cubicBezTo>
                  <a:pt x="20" y="1175"/>
                  <a:pt x="0" y="973"/>
                  <a:pt x="0" y="973"/>
                </a:cubicBezTo>
                <a:cubicBezTo>
                  <a:pt x="4" y="883"/>
                  <a:pt x="10" y="816"/>
                  <a:pt x="23" y="732"/>
                </a:cubicBezTo>
                <a:cubicBezTo>
                  <a:pt x="27" y="700"/>
                  <a:pt x="12" y="656"/>
                  <a:pt x="39" y="639"/>
                </a:cubicBezTo>
                <a:cubicBezTo>
                  <a:pt x="60" y="624"/>
                  <a:pt x="81" y="622"/>
                  <a:pt x="93" y="600"/>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9" name="Line 13"/>
          <p:cNvSpPr>
            <a:spLocks noChangeShapeType="1"/>
          </p:cNvSpPr>
          <p:nvPr/>
        </p:nvSpPr>
        <p:spPr bwMode="auto">
          <a:xfrm>
            <a:off x="4038600" y="1143000"/>
            <a:ext cx="0" cy="6858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0" name="Line 14"/>
          <p:cNvSpPr>
            <a:spLocks noChangeShapeType="1"/>
          </p:cNvSpPr>
          <p:nvPr/>
        </p:nvSpPr>
        <p:spPr bwMode="auto">
          <a:xfrm>
            <a:off x="3657600" y="1447800"/>
            <a:ext cx="8382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1" name="Line 15"/>
          <p:cNvSpPr>
            <a:spLocks noChangeShapeType="1"/>
          </p:cNvSpPr>
          <p:nvPr/>
        </p:nvSpPr>
        <p:spPr bwMode="auto">
          <a:xfrm>
            <a:off x="3733800" y="6019800"/>
            <a:ext cx="838200" cy="5334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2" name="Line 16"/>
          <p:cNvSpPr>
            <a:spLocks noChangeShapeType="1"/>
          </p:cNvSpPr>
          <p:nvPr/>
        </p:nvSpPr>
        <p:spPr bwMode="auto">
          <a:xfrm flipV="1">
            <a:off x="3733800" y="6019800"/>
            <a:ext cx="838200" cy="5334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3" name="Freeform 17"/>
          <p:cNvSpPr>
            <a:spLocks/>
          </p:cNvSpPr>
          <p:nvPr/>
        </p:nvSpPr>
        <p:spPr bwMode="auto">
          <a:xfrm>
            <a:off x="762000" y="1828800"/>
            <a:ext cx="446088" cy="550863"/>
          </a:xfrm>
          <a:custGeom>
            <a:avLst/>
            <a:gdLst/>
            <a:ahLst/>
            <a:cxnLst>
              <a:cxn ang="0">
                <a:pos x="137" y="0"/>
              </a:cxn>
              <a:cxn ang="0">
                <a:pos x="28" y="16"/>
              </a:cxn>
              <a:cxn ang="0">
                <a:pos x="20" y="101"/>
              </a:cxn>
              <a:cxn ang="0">
                <a:pos x="121" y="163"/>
              </a:cxn>
              <a:cxn ang="0">
                <a:pos x="238" y="179"/>
              </a:cxn>
              <a:cxn ang="0">
                <a:pos x="261" y="163"/>
              </a:cxn>
              <a:cxn ang="0">
                <a:pos x="230" y="47"/>
              </a:cxn>
              <a:cxn ang="0">
                <a:pos x="129" y="0"/>
              </a:cxn>
              <a:cxn ang="0">
                <a:pos x="106" y="8"/>
              </a:cxn>
              <a:cxn ang="0">
                <a:pos x="168" y="16"/>
              </a:cxn>
              <a:cxn ang="0">
                <a:pos x="184" y="39"/>
              </a:cxn>
              <a:cxn ang="0">
                <a:pos x="253" y="55"/>
              </a:cxn>
              <a:cxn ang="0">
                <a:pos x="222" y="148"/>
              </a:cxn>
              <a:cxn ang="0">
                <a:pos x="238" y="218"/>
              </a:cxn>
              <a:cxn ang="0">
                <a:pos x="145" y="381"/>
              </a:cxn>
              <a:cxn ang="0">
                <a:pos x="129" y="443"/>
              </a:cxn>
            </a:cxnLst>
            <a:rect l="0" t="0" r="r" b="b"/>
            <a:pathLst>
              <a:path w="281" h="443">
                <a:moveTo>
                  <a:pt x="137" y="0"/>
                </a:moveTo>
                <a:cubicBezTo>
                  <a:pt x="100" y="5"/>
                  <a:pt x="62" y="2"/>
                  <a:pt x="28" y="16"/>
                </a:cubicBezTo>
                <a:cubicBezTo>
                  <a:pt x="0" y="26"/>
                  <a:pt x="18" y="94"/>
                  <a:pt x="20" y="101"/>
                </a:cubicBezTo>
                <a:cubicBezTo>
                  <a:pt x="28" y="146"/>
                  <a:pt x="83" y="151"/>
                  <a:pt x="121" y="163"/>
                </a:cubicBezTo>
                <a:cubicBezTo>
                  <a:pt x="163" y="191"/>
                  <a:pt x="187" y="186"/>
                  <a:pt x="238" y="179"/>
                </a:cubicBezTo>
                <a:cubicBezTo>
                  <a:pt x="245" y="173"/>
                  <a:pt x="260" y="172"/>
                  <a:pt x="261" y="163"/>
                </a:cubicBezTo>
                <a:cubicBezTo>
                  <a:pt x="263" y="123"/>
                  <a:pt x="263" y="68"/>
                  <a:pt x="230" y="47"/>
                </a:cubicBezTo>
                <a:cubicBezTo>
                  <a:pt x="218" y="39"/>
                  <a:pt x="145" y="8"/>
                  <a:pt x="129" y="0"/>
                </a:cubicBezTo>
                <a:cubicBezTo>
                  <a:pt x="121" y="2"/>
                  <a:pt x="98" y="4"/>
                  <a:pt x="106" y="8"/>
                </a:cubicBezTo>
                <a:cubicBezTo>
                  <a:pt x="125" y="15"/>
                  <a:pt x="148" y="8"/>
                  <a:pt x="168" y="16"/>
                </a:cubicBezTo>
                <a:cubicBezTo>
                  <a:pt x="176" y="19"/>
                  <a:pt x="175" y="34"/>
                  <a:pt x="184" y="39"/>
                </a:cubicBezTo>
                <a:cubicBezTo>
                  <a:pt x="205" y="49"/>
                  <a:pt x="230" y="47"/>
                  <a:pt x="253" y="55"/>
                </a:cubicBezTo>
                <a:cubicBezTo>
                  <a:pt x="281" y="96"/>
                  <a:pt x="267" y="132"/>
                  <a:pt x="222" y="148"/>
                </a:cubicBezTo>
                <a:cubicBezTo>
                  <a:pt x="212" y="180"/>
                  <a:pt x="219" y="190"/>
                  <a:pt x="238" y="218"/>
                </a:cubicBezTo>
                <a:cubicBezTo>
                  <a:pt x="214" y="285"/>
                  <a:pt x="218" y="355"/>
                  <a:pt x="145" y="381"/>
                </a:cubicBezTo>
                <a:cubicBezTo>
                  <a:pt x="127" y="432"/>
                  <a:pt x="129" y="410"/>
                  <a:pt x="129" y="44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4" name="Freeform 18"/>
          <p:cNvSpPr>
            <a:spLocks/>
          </p:cNvSpPr>
          <p:nvPr/>
        </p:nvSpPr>
        <p:spPr bwMode="auto">
          <a:xfrm>
            <a:off x="6934200" y="2133600"/>
            <a:ext cx="492125" cy="468313"/>
          </a:xfrm>
          <a:custGeom>
            <a:avLst/>
            <a:gdLst/>
            <a:ahLst/>
            <a:cxnLst>
              <a:cxn ang="0">
                <a:pos x="170" y="0"/>
              </a:cxn>
              <a:cxn ang="0">
                <a:pos x="139" y="16"/>
              </a:cxn>
              <a:cxn ang="0">
                <a:pos x="132" y="39"/>
              </a:cxn>
              <a:cxn ang="0">
                <a:pos x="108" y="62"/>
              </a:cxn>
              <a:cxn ang="0">
                <a:pos x="93" y="86"/>
              </a:cxn>
              <a:cxn ang="0">
                <a:pos x="38" y="117"/>
              </a:cxn>
              <a:cxn ang="0">
                <a:pos x="0" y="187"/>
              </a:cxn>
              <a:cxn ang="0">
                <a:pos x="310" y="179"/>
              </a:cxn>
              <a:cxn ang="0">
                <a:pos x="264" y="171"/>
              </a:cxn>
              <a:cxn ang="0">
                <a:pos x="186" y="179"/>
              </a:cxn>
              <a:cxn ang="0">
                <a:pos x="170" y="156"/>
              </a:cxn>
              <a:cxn ang="0">
                <a:pos x="170" y="295"/>
              </a:cxn>
            </a:cxnLst>
            <a:rect l="0" t="0" r="r" b="b"/>
            <a:pathLst>
              <a:path w="310" h="295">
                <a:moveTo>
                  <a:pt x="170" y="0"/>
                </a:moveTo>
                <a:cubicBezTo>
                  <a:pt x="159" y="5"/>
                  <a:pt x="147" y="7"/>
                  <a:pt x="139" y="16"/>
                </a:cubicBezTo>
                <a:cubicBezTo>
                  <a:pt x="133" y="21"/>
                  <a:pt x="136" y="32"/>
                  <a:pt x="132" y="39"/>
                </a:cubicBezTo>
                <a:cubicBezTo>
                  <a:pt x="125" y="48"/>
                  <a:pt x="115" y="53"/>
                  <a:pt x="108" y="62"/>
                </a:cubicBezTo>
                <a:cubicBezTo>
                  <a:pt x="101" y="69"/>
                  <a:pt x="99" y="79"/>
                  <a:pt x="93" y="86"/>
                </a:cubicBezTo>
                <a:cubicBezTo>
                  <a:pt x="85" y="93"/>
                  <a:pt x="45" y="113"/>
                  <a:pt x="38" y="117"/>
                </a:cubicBezTo>
                <a:cubicBezTo>
                  <a:pt x="22" y="140"/>
                  <a:pt x="14" y="163"/>
                  <a:pt x="0" y="187"/>
                </a:cubicBezTo>
                <a:cubicBezTo>
                  <a:pt x="64" y="206"/>
                  <a:pt x="295" y="179"/>
                  <a:pt x="310" y="179"/>
                </a:cubicBezTo>
                <a:cubicBezTo>
                  <a:pt x="294" y="176"/>
                  <a:pt x="279" y="171"/>
                  <a:pt x="264" y="171"/>
                </a:cubicBezTo>
                <a:cubicBezTo>
                  <a:pt x="237" y="171"/>
                  <a:pt x="211" y="183"/>
                  <a:pt x="186" y="179"/>
                </a:cubicBezTo>
                <a:cubicBezTo>
                  <a:pt x="176" y="177"/>
                  <a:pt x="171" y="146"/>
                  <a:pt x="170" y="156"/>
                </a:cubicBezTo>
                <a:cubicBezTo>
                  <a:pt x="163" y="201"/>
                  <a:pt x="170" y="248"/>
                  <a:pt x="170" y="29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5" name="Freeform 19"/>
          <p:cNvSpPr>
            <a:spLocks/>
          </p:cNvSpPr>
          <p:nvPr/>
        </p:nvSpPr>
        <p:spPr bwMode="auto">
          <a:xfrm>
            <a:off x="3810000" y="1981200"/>
            <a:ext cx="104775" cy="481013"/>
          </a:xfrm>
          <a:custGeom>
            <a:avLst/>
            <a:gdLst/>
            <a:ahLst/>
            <a:cxnLst>
              <a:cxn ang="0">
                <a:pos x="35" y="0"/>
              </a:cxn>
              <a:cxn ang="0">
                <a:pos x="66" y="155"/>
              </a:cxn>
              <a:cxn ang="0">
                <a:pos x="20" y="264"/>
              </a:cxn>
              <a:cxn ang="0">
                <a:pos x="35" y="39"/>
              </a:cxn>
              <a:cxn ang="0">
                <a:pos x="27" y="272"/>
              </a:cxn>
              <a:cxn ang="0">
                <a:pos x="20" y="303"/>
              </a:cxn>
            </a:cxnLst>
            <a:rect l="0" t="0" r="r" b="b"/>
            <a:pathLst>
              <a:path w="66" h="303">
                <a:moveTo>
                  <a:pt x="35" y="0"/>
                </a:moveTo>
                <a:cubicBezTo>
                  <a:pt x="14" y="58"/>
                  <a:pt x="34" y="107"/>
                  <a:pt x="66" y="155"/>
                </a:cubicBezTo>
                <a:cubicBezTo>
                  <a:pt x="55" y="234"/>
                  <a:pt x="56" y="208"/>
                  <a:pt x="20" y="264"/>
                </a:cubicBezTo>
                <a:cubicBezTo>
                  <a:pt x="0" y="188"/>
                  <a:pt x="9" y="111"/>
                  <a:pt x="35" y="39"/>
                </a:cubicBezTo>
                <a:cubicBezTo>
                  <a:pt x="32" y="116"/>
                  <a:pt x="31" y="194"/>
                  <a:pt x="27" y="272"/>
                </a:cubicBezTo>
                <a:cubicBezTo>
                  <a:pt x="26" y="282"/>
                  <a:pt x="20" y="303"/>
                  <a:pt x="20" y="30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6" name="Freeform 20"/>
          <p:cNvSpPr>
            <a:spLocks/>
          </p:cNvSpPr>
          <p:nvPr/>
        </p:nvSpPr>
        <p:spPr bwMode="auto">
          <a:xfrm>
            <a:off x="4114800" y="1905000"/>
            <a:ext cx="320675" cy="582613"/>
          </a:xfrm>
          <a:custGeom>
            <a:avLst/>
            <a:gdLst/>
            <a:ahLst/>
            <a:cxnLst>
              <a:cxn ang="0">
                <a:pos x="0" y="0"/>
              </a:cxn>
              <a:cxn ang="0">
                <a:pos x="109" y="31"/>
              </a:cxn>
              <a:cxn ang="0">
                <a:pos x="156" y="47"/>
              </a:cxn>
              <a:cxn ang="0">
                <a:pos x="179" y="54"/>
              </a:cxn>
              <a:cxn ang="0">
                <a:pos x="202" y="101"/>
              </a:cxn>
              <a:cxn ang="0">
                <a:pos x="24" y="179"/>
              </a:cxn>
              <a:cxn ang="0">
                <a:pos x="171" y="233"/>
              </a:cxn>
              <a:cxn ang="0">
                <a:pos x="156" y="326"/>
              </a:cxn>
              <a:cxn ang="0">
                <a:pos x="0" y="357"/>
              </a:cxn>
            </a:cxnLst>
            <a:rect l="0" t="0" r="r" b="b"/>
            <a:pathLst>
              <a:path w="202" h="367">
                <a:moveTo>
                  <a:pt x="0" y="0"/>
                </a:moveTo>
                <a:cubicBezTo>
                  <a:pt x="57" y="7"/>
                  <a:pt x="63" y="10"/>
                  <a:pt x="109" y="31"/>
                </a:cubicBezTo>
                <a:cubicBezTo>
                  <a:pt x="124" y="37"/>
                  <a:pt x="140" y="41"/>
                  <a:pt x="156" y="47"/>
                </a:cubicBezTo>
                <a:cubicBezTo>
                  <a:pt x="163" y="49"/>
                  <a:pt x="179" y="54"/>
                  <a:pt x="179" y="54"/>
                </a:cubicBezTo>
                <a:cubicBezTo>
                  <a:pt x="185" y="64"/>
                  <a:pt x="202" y="86"/>
                  <a:pt x="202" y="101"/>
                </a:cubicBezTo>
                <a:cubicBezTo>
                  <a:pt x="202" y="195"/>
                  <a:pt x="90" y="174"/>
                  <a:pt x="24" y="179"/>
                </a:cubicBezTo>
                <a:cubicBezTo>
                  <a:pt x="171" y="187"/>
                  <a:pt x="142" y="151"/>
                  <a:pt x="171" y="233"/>
                </a:cubicBezTo>
                <a:cubicBezTo>
                  <a:pt x="167" y="264"/>
                  <a:pt x="177" y="303"/>
                  <a:pt x="156" y="326"/>
                </a:cubicBezTo>
                <a:cubicBezTo>
                  <a:pt x="115" y="367"/>
                  <a:pt x="49" y="357"/>
                  <a:pt x="0" y="35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7" name="Freeform 21"/>
          <p:cNvSpPr>
            <a:spLocks/>
          </p:cNvSpPr>
          <p:nvPr/>
        </p:nvSpPr>
        <p:spPr bwMode="auto">
          <a:xfrm>
            <a:off x="3886200" y="5105400"/>
            <a:ext cx="101600" cy="517525"/>
          </a:xfrm>
          <a:custGeom>
            <a:avLst/>
            <a:gdLst/>
            <a:ahLst/>
            <a:cxnLst>
              <a:cxn ang="0">
                <a:pos x="0" y="0"/>
              </a:cxn>
              <a:cxn ang="0">
                <a:pos x="8" y="326"/>
              </a:cxn>
            </a:cxnLst>
            <a:rect l="0" t="0" r="r" b="b"/>
            <a:pathLst>
              <a:path w="10" h="326">
                <a:moveTo>
                  <a:pt x="0" y="0"/>
                </a:moveTo>
                <a:cubicBezTo>
                  <a:pt x="10" y="222"/>
                  <a:pt x="8" y="113"/>
                  <a:pt x="8" y="326"/>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8" name="Freeform 22"/>
          <p:cNvSpPr>
            <a:spLocks/>
          </p:cNvSpPr>
          <p:nvPr/>
        </p:nvSpPr>
        <p:spPr bwMode="auto">
          <a:xfrm>
            <a:off x="4038600" y="5105400"/>
            <a:ext cx="703263" cy="525463"/>
          </a:xfrm>
          <a:custGeom>
            <a:avLst/>
            <a:gdLst/>
            <a:ahLst/>
            <a:cxnLst>
              <a:cxn ang="0">
                <a:pos x="0" y="24"/>
              </a:cxn>
              <a:cxn ang="0">
                <a:pos x="117" y="0"/>
              </a:cxn>
              <a:cxn ang="0">
                <a:pos x="280" y="8"/>
              </a:cxn>
              <a:cxn ang="0">
                <a:pos x="311" y="16"/>
              </a:cxn>
              <a:cxn ang="0">
                <a:pos x="326" y="62"/>
              </a:cxn>
              <a:cxn ang="0">
                <a:pos x="303" y="233"/>
              </a:cxn>
              <a:cxn ang="0">
                <a:pos x="86" y="303"/>
              </a:cxn>
              <a:cxn ang="0">
                <a:pos x="109" y="303"/>
              </a:cxn>
              <a:cxn ang="0">
                <a:pos x="264" y="311"/>
              </a:cxn>
              <a:cxn ang="0">
                <a:pos x="443" y="319"/>
              </a:cxn>
            </a:cxnLst>
            <a:rect l="0" t="0" r="r" b="b"/>
            <a:pathLst>
              <a:path w="443" h="331">
                <a:moveTo>
                  <a:pt x="0" y="24"/>
                </a:moveTo>
                <a:cubicBezTo>
                  <a:pt x="101" y="6"/>
                  <a:pt x="63" y="17"/>
                  <a:pt x="117" y="0"/>
                </a:cubicBezTo>
                <a:cubicBezTo>
                  <a:pt x="171" y="2"/>
                  <a:pt x="225" y="3"/>
                  <a:pt x="280" y="8"/>
                </a:cubicBezTo>
                <a:cubicBezTo>
                  <a:pt x="290" y="8"/>
                  <a:pt x="302" y="9"/>
                  <a:pt x="311" y="16"/>
                </a:cubicBezTo>
                <a:cubicBezTo>
                  <a:pt x="312" y="17"/>
                  <a:pt x="325" y="60"/>
                  <a:pt x="326" y="62"/>
                </a:cubicBezTo>
                <a:cubicBezTo>
                  <a:pt x="324" y="90"/>
                  <a:pt x="324" y="195"/>
                  <a:pt x="303" y="233"/>
                </a:cubicBezTo>
                <a:cubicBezTo>
                  <a:pt x="269" y="292"/>
                  <a:pt x="141" y="296"/>
                  <a:pt x="86" y="303"/>
                </a:cubicBezTo>
                <a:cubicBezTo>
                  <a:pt x="31" y="321"/>
                  <a:pt x="81" y="303"/>
                  <a:pt x="109" y="303"/>
                </a:cubicBezTo>
                <a:cubicBezTo>
                  <a:pt x="160" y="303"/>
                  <a:pt x="212" y="308"/>
                  <a:pt x="264" y="311"/>
                </a:cubicBezTo>
                <a:cubicBezTo>
                  <a:pt x="342" y="331"/>
                  <a:pt x="284" y="319"/>
                  <a:pt x="443" y="31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9" name="Line 23"/>
          <p:cNvSpPr>
            <a:spLocks noChangeShapeType="1"/>
          </p:cNvSpPr>
          <p:nvPr/>
        </p:nvSpPr>
        <p:spPr bwMode="auto">
          <a:xfrm>
            <a:off x="7772400" y="3352800"/>
            <a:ext cx="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0" name="Freeform 24"/>
          <p:cNvSpPr>
            <a:spLocks/>
          </p:cNvSpPr>
          <p:nvPr/>
        </p:nvSpPr>
        <p:spPr bwMode="auto">
          <a:xfrm>
            <a:off x="7086600" y="3124200"/>
            <a:ext cx="395288" cy="492125"/>
          </a:xfrm>
          <a:custGeom>
            <a:avLst/>
            <a:gdLst/>
            <a:ahLst/>
            <a:cxnLst>
              <a:cxn ang="0">
                <a:pos x="0" y="310"/>
              </a:cxn>
              <a:cxn ang="0">
                <a:pos x="109" y="23"/>
              </a:cxn>
              <a:cxn ang="0">
                <a:pos x="124" y="0"/>
              </a:cxn>
              <a:cxn ang="0">
                <a:pos x="147" y="46"/>
              </a:cxn>
              <a:cxn ang="0">
                <a:pos x="178" y="124"/>
              </a:cxn>
              <a:cxn ang="0">
                <a:pos x="225" y="209"/>
              </a:cxn>
              <a:cxn ang="0">
                <a:pos x="233" y="248"/>
              </a:cxn>
              <a:cxn ang="0">
                <a:pos x="241" y="271"/>
              </a:cxn>
              <a:cxn ang="0">
                <a:pos x="225" y="248"/>
              </a:cxn>
              <a:cxn ang="0">
                <a:pos x="178" y="186"/>
              </a:cxn>
              <a:cxn ang="0">
                <a:pos x="171" y="163"/>
              </a:cxn>
              <a:cxn ang="0">
                <a:pos x="178" y="132"/>
              </a:cxn>
              <a:cxn ang="0">
                <a:pos x="155" y="147"/>
              </a:cxn>
              <a:cxn ang="0">
                <a:pos x="124" y="155"/>
              </a:cxn>
              <a:cxn ang="0">
                <a:pos x="31" y="163"/>
              </a:cxn>
            </a:cxnLst>
            <a:rect l="0" t="0" r="r" b="b"/>
            <a:pathLst>
              <a:path w="249" h="310">
                <a:moveTo>
                  <a:pt x="0" y="310"/>
                </a:moveTo>
                <a:cubicBezTo>
                  <a:pt x="56" y="223"/>
                  <a:pt x="6" y="72"/>
                  <a:pt x="109" y="23"/>
                </a:cubicBezTo>
                <a:cubicBezTo>
                  <a:pt x="114" y="15"/>
                  <a:pt x="114" y="0"/>
                  <a:pt x="124" y="0"/>
                </a:cubicBezTo>
                <a:cubicBezTo>
                  <a:pt x="135" y="0"/>
                  <a:pt x="145" y="39"/>
                  <a:pt x="147" y="46"/>
                </a:cubicBezTo>
                <a:cubicBezTo>
                  <a:pt x="155" y="76"/>
                  <a:pt x="165" y="95"/>
                  <a:pt x="178" y="124"/>
                </a:cubicBezTo>
                <a:cubicBezTo>
                  <a:pt x="197" y="167"/>
                  <a:pt x="187" y="184"/>
                  <a:pt x="225" y="209"/>
                </a:cubicBezTo>
                <a:cubicBezTo>
                  <a:pt x="227" y="222"/>
                  <a:pt x="229" y="235"/>
                  <a:pt x="233" y="248"/>
                </a:cubicBezTo>
                <a:cubicBezTo>
                  <a:pt x="235" y="255"/>
                  <a:pt x="249" y="271"/>
                  <a:pt x="241" y="271"/>
                </a:cubicBezTo>
                <a:cubicBezTo>
                  <a:pt x="231" y="271"/>
                  <a:pt x="229" y="256"/>
                  <a:pt x="225" y="248"/>
                </a:cubicBezTo>
                <a:cubicBezTo>
                  <a:pt x="209" y="218"/>
                  <a:pt x="208" y="205"/>
                  <a:pt x="178" y="186"/>
                </a:cubicBezTo>
                <a:cubicBezTo>
                  <a:pt x="175" y="178"/>
                  <a:pt x="171" y="171"/>
                  <a:pt x="171" y="163"/>
                </a:cubicBezTo>
                <a:cubicBezTo>
                  <a:pt x="171" y="152"/>
                  <a:pt x="185" y="139"/>
                  <a:pt x="178" y="132"/>
                </a:cubicBezTo>
                <a:cubicBezTo>
                  <a:pt x="171" y="125"/>
                  <a:pt x="163" y="143"/>
                  <a:pt x="155" y="147"/>
                </a:cubicBezTo>
                <a:cubicBezTo>
                  <a:pt x="145" y="151"/>
                  <a:pt x="134" y="153"/>
                  <a:pt x="124" y="155"/>
                </a:cubicBezTo>
                <a:cubicBezTo>
                  <a:pt x="64" y="163"/>
                  <a:pt x="64" y="163"/>
                  <a:pt x="31" y="16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1" name="Freeform 25"/>
          <p:cNvSpPr>
            <a:spLocks/>
          </p:cNvSpPr>
          <p:nvPr/>
        </p:nvSpPr>
        <p:spPr bwMode="auto">
          <a:xfrm>
            <a:off x="7467600" y="3276600"/>
            <a:ext cx="241300" cy="246063"/>
          </a:xfrm>
          <a:custGeom>
            <a:avLst/>
            <a:gdLst/>
            <a:ahLst/>
            <a:cxnLst>
              <a:cxn ang="0">
                <a:pos x="19" y="0"/>
              </a:cxn>
              <a:cxn ang="0">
                <a:pos x="11" y="155"/>
              </a:cxn>
              <a:cxn ang="0">
                <a:pos x="81" y="54"/>
              </a:cxn>
              <a:cxn ang="0">
                <a:pos x="151" y="155"/>
              </a:cxn>
            </a:cxnLst>
            <a:rect l="0" t="0" r="r" b="b"/>
            <a:pathLst>
              <a:path w="152" h="155">
                <a:moveTo>
                  <a:pt x="19" y="0"/>
                </a:moveTo>
                <a:cubicBezTo>
                  <a:pt x="12" y="54"/>
                  <a:pt x="0" y="101"/>
                  <a:pt x="11" y="155"/>
                </a:cubicBezTo>
                <a:cubicBezTo>
                  <a:pt x="29" y="99"/>
                  <a:pt x="21" y="74"/>
                  <a:pt x="81" y="54"/>
                </a:cubicBezTo>
                <a:cubicBezTo>
                  <a:pt x="152" y="68"/>
                  <a:pt x="151" y="87"/>
                  <a:pt x="151" y="15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2" name="Freeform 26"/>
          <p:cNvSpPr>
            <a:spLocks/>
          </p:cNvSpPr>
          <p:nvPr/>
        </p:nvSpPr>
        <p:spPr bwMode="auto">
          <a:xfrm>
            <a:off x="7772400" y="3276600"/>
            <a:ext cx="257175" cy="293688"/>
          </a:xfrm>
          <a:custGeom>
            <a:avLst/>
            <a:gdLst/>
            <a:ahLst/>
            <a:cxnLst>
              <a:cxn ang="0">
                <a:pos x="108" y="26"/>
              </a:cxn>
              <a:cxn ang="0">
                <a:pos x="7" y="11"/>
              </a:cxn>
              <a:cxn ang="0">
                <a:pos x="85" y="96"/>
              </a:cxn>
              <a:cxn ang="0">
                <a:pos x="116" y="174"/>
              </a:cxn>
              <a:cxn ang="0">
                <a:pos x="23" y="174"/>
              </a:cxn>
            </a:cxnLst>
            <a:rect l="0" t="0" r="r" b="b"/>
            <a:pathLst>
              <a:path w="162" h="185">
                <a:moveTo>
                  <a:pt x="108" y="26"/>
                </a:moveTo>
                <a:cubicBezTo>
                  <a:pt x="69" y="0"/>
                  <a:pt x="53" y="3"/>
                  <a:pt x="7" y="11"/>
                </a:cubicBezTo>
                <a:cubicBezTo>
                  <a:pt x="19" y="116"/>
                  <a:pt x="0" y="70"/>
                  <a:pt x="85" y="96"/>
                </a:cubicBezTo>
                <a:cubicBezTo>
                  <a:pt x="94" y="102"/>
                  <a:pt x="162" y="155"/>
                  <a:pt x="116" y="174"/>
                </a:cubicBezTo>
                <a:cubicBezTo>
                  <a:pt x="87" y="185"/>
                  <a:pt x="54" y="174"/>
                  <a:pt x="23" y="174"/>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3" name="Freeform 27"/>
          <p:cNvSpPr>
            <a:spLocks/>
          </p:cNvSpPr>
          <p:nvPr/>
        </p:nvSpPr>
        <p:spPr bwMode="auto">
          <a:xfrm>
            <a:off x="8001000" y="3429000"/>
            <a:ext cx="52388" cy="42863"/>
          </a:xfrm>
          <a:custGeom>
            <a:avLst/>
            <a:gdLst/>
            <a:ahLst/>
            <a:cxnLst>
              <a:cxn ang="0">
                <a:pos x="16" y="0"/>
              </a:cxn>
              <a:cxn ang="0">
                <a:pos x="8" y="23"/>
              </a:cxn>
              <a:cxn ang="0">
                <a:pos x="32" y="8"/>
              </a:cxn>
              <a:cxn ang="0">
                <a:pos x="16" y="0"/>
              </a:cxn>
            </a:cxnLst>
            <a:rect l="0" t="0" r="r" b="b"/>
            <a:pathLst>
              <a:path w="33" h="27">
                <a:moveTo>
                  <a:pt x="16" y="0"/>
                </a:moveTo>
                <a:cubicBezTo>
                  <a:pt x="13" y="7"/>
                  <a:pt x="0" y="19"/>
                  <a:pt x="8" y="23"/>
                </a:cubicBezTo>
                <a:cubicBezTo>
                  <a:pt x="16" y="27"/>
                  <a:pt x="28" y="16"/>
                  <a:pt x="32" y="8"/>
                </a:cubicBezTo>
                <a:cubicBezTo>
                  <a:pt x="33" y="2"/>
                  <a:pt x="21" y="2"/>
                  <a:pt x="16" y="0"/>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4" name="Freeform 28"/>
          <p:cNvSpPr>
            <a:spLocks/>
          </p:cNvSpPr>
          <p:nvPr/>
        </p:nvSpPr>
        <p:spPr bwMode="auto">
          <a:xfrm>
            <a:off x="8001000" y="3505200"/>
            <a:ext cx="71438" cy="44450"/>
          </a:xfrm>
          <a:custGeom>
            <a:avLst/>
            <a:gdLst/>
            <a:ahLst/>
            <a:cxnLst>
              <a:cxn ang="0">
                <a:pos x="45" y="4"/>
              </a:cxn>
              <a:cxn ang="0">
                <a:pos x="6" y="11"/>
              </a:cxn>
              <a:cxn ang="0">
                <a:pos x="29" y="27"/>
              </a:cxn>
              <a:cxn ang="0">
                <a:pos x="45" y="4"/>
              </a:cxn>
            </a:cxnLst>
            <a:rect l="0" t="0" r="r" b="b"/>
            <a:pathLst>
              <a:path w="45" h="28">
                <a:moveTo>
                  <a:pt x="45" y="4"/>
                </a:moveTo>
                <a:cubicBezTo>
                  <a:pt x="32" y="6"/>
                  <a:pt x="13" y="0"/>
                  <a:pt x="6" y="11"/>
                </a:cubicBezTo>
                <a:cubicBezTo>
                  <a:pt x="0" y="18"/>
                  <a:pt x="19" y="28"/>
                  <a:pt x="29" y="27"/>
                </a:cubicBezTo>
                <a:cubicBezTo>
                  <a:pt x="38" y="25"/>
                  <a:pt x="39" y="11"/>
                  <a:pt x="45" y="4"/>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5" name="Freeform 29"/>
          <p:cNvSpPr>
            <a:spLocks/>
          </p:cNvSpPr>
          <p:nvPr/>
        </p:nvSpPr>
        <p:spPr bwMode="auto">
          <a:xfrm>
            <a:off x="8077200" y="3200400"/>
            <a:ext cx="12700" cy="198438"/>
          </a:xfrm>
          <a:custGeom>
            <a:avLst/>
            <a:gdLst/>
            <a:ahLst/>
            <a:cxnLst>
              <a:cxn ang="0">
                <a:pos x="8" y="0"/>
              </a:cxn>
              <a:cxn ang="0">
                <a:pos x="1" y="125"/>
              </a:cxn>
            </a:cxnLst>
            <a:rect l="0" t="0" r="r" b="b"/>
            <a:pathLst>
              <a:path w="8" h="125">
                <a:moveTo>
                  <a:pt x="8" y="0"/>
                </a:moveTo>
                <a:cubicBezTo>
                  <a:pt x="0" y="119"/>
                  <a:pt x="1" y="77"/>
                  <a:pt x="1" y="12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6" name="Freeform 30"/>
          <p:cNvSpPr>
            <a:spLocks/>
          </p:cNvSpPr>
          <p:nvPr/>
        </p:nvSpPr>
        <p:spPr bwMode="auto">
          <a:xfrm>
            <a:off x="8153400" y="3200400"/>
            <a:ext cx="169863" cy="263525"/>
          </a:xfrm>
          <a:custGeom>
            <a:avLst/>
            <a:gdLst/>
            <a:ahLst/>
            <a:cxnLst>
              <a:cxn ang="0">
                <a:pos x="15" y="1"/>
              </a:cxn>
              <a:cxn ang="0">
                <a:pos x="77" y="9"/>
              </a:cxn>
              <a:cxn ang="0">
                <a:pos x="77" y="71"/>
              </a:cxn>
              <a:cxn ang="0">
                <a:pos x="54" y="79"/>
              </a:cxn>
              <a:cxn ang="0">
                <a:pos x="46" y="164"/>
              </a:cxn>
              <a:cxn ang="0">
                <a:pos x="0" y="149"/>
              </a:cxn>
            </a:cxnLst>
            <a:rect l="0" t="0" r="r" b="b"/>
            <a:pathLst>
              <a:path w="107" h="166">
                <a:moveTo>
                  <a:pt x="15" y="1"/>
                </a:moveTo>
                <a:cubicBezTo>
                  <a:pt x="35" y="3"/>
                  <a:pt x="57" y="0"/>
                  <a:pt x="77" y="9"/>
                </a:cubicBezTo>
                <a:cubicBezTo>
                  <a:pt x="94" y="16"/>
                  <a:pt x="78" y="69"/>
                  <a:pt x="77" y="71"/>
                </a:cubicBezTo>
                <a:cubicBezTo>
                  <a:pt x="72" y="77"/>
                  <a:pt x="61" y="76"/>
                  <a:pt x="54" y="79"/>
                </a:cubicBezTo>
                <a:cubicBezTo>
                  <a:pt x="107" y="97"/>
                  <a:pt x="95" y="149"/>
                  <a:pt x="46" y="164"/>
                </a:cubicBezTo>
                <a:cubicBezTo>
                  <a:pt x="4" y="156"/>
                  <a:pt x="17" y="166"/>
                  <a:pt x="0" y="14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7" name="Freeform 31"/>
          <p:cNvSpPr>
            <a:spLocks/>
          </p:cNvSpPr>
          <p:nvPr/>
        </p:nvSpPr>
        <p:spPr bwMode="auto">
          <a:xfrm>
            <a:off x="8001000" y="3505200"/>
            <a:ext cx="444500" cy="74613"/>
          </a:xfrm>
          <a:custGeom>
            <a:avLst/>
            <a:gdLst/>
            <a:ahLst/>
            <a:cxnLst>
              <a:cxn ang="0">
                <a:pos x="0" y="0"/>
              </a:cxn>
              <a:cxn ang="0">
                <a:pos x="179" y="23"/>
              </a:cxn>
              <a:cxn ang="0">
                <a:pos x="210" y="31"/>
              </a:cxn>
              <a:cxn ang="0">
                <a:pos x="249" y="39"/>
              </a:cxn>
              <a:cxn ang="0">
                <a:pos x="280" y="47"/>
              </a:cxn>
            </a:cxnLst>
            <a:rect l="0" t="0" r="r" b="b"/>
            <a:pathLst>
              <a:path w="280" h="47">
                <a:moveTo>
                  <a:pt x="0" y="0"/>
                </a:moveTo>
                <a:cubicBezTo>
                  <a:pt x="59" y="12"/>
                  <a:pt x="120" y="8"/>
                  <a:pt x="179" y="23"/>
                </a:cubicBezTo>
                <a:cubicBezTo>
                  <a:pt x="189" y="25"/>
                  <a:pt x="199" y="28"/>
                  <a:pt x="210" y="31"/>
                </a:cubicBezTo>
                <a:cubicBezTo>
                  <a:pt x="222" y="33"/>
                  <a:pt x="236" y="36"/>
                  <a:pt x="249" y="39"/>
                </a:cubicBezTo>
                <a:cubicBezTo>
                  <a:pt x="259" y="41"/>
                  <a:pt x="280" y="47"/>
                  <a:pt x="280" y="4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8" name="Freeform 32"/>
          <p:cNvSpPr>
            <a:spLocks/>
          </p:cNvSpPr>
          <p:nvPr/>
        </p:nvSpPr>
        <p:spPr bwMode="auto">
          <a:xfrm>
            <a:off x="8077200" y="3733800"/>
            <a:ext cx="23813" cy="246063"/>
          </a:xfrm>
          <a:custGeom>
            <a:avLst/>
            <a:gdLst/>
            <a:ahLst/>
            <a:cxnLst>
              <a:cxn ang="0">
                <a:pos x="15" y="0"/>
              </a:cxn>
              <a:cxn ang="0">
                <a:pos x="0" y="155"/>
              </a:cxn>
            </a:cxnLst>
            <a:rect l="0" t="0" r="r" b="b"/>
            <a:pathLst>
              <a:path w="15" h="155">
                <a:moveTo>
                  <a:pt x="15" y="0"/>
                </a:moveTo>
                <a:cubicBezTo>
                  <a:pt x="8" y="51"/>
                  <a:pt x="0" y="102"/>
                  <a:pt x="0" y="15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9" name="Freeform 33"/>
          <p:cNvSpPr>
            <a:spLocks/>
          </p:cNvSpPr>
          <p:nvPr/>
        </p:nvSpPr>
        <p:spPr bwMode="auto">
          <a:xfrm>
            <a:off x="8077200" y="3657600"/>
            <a:ext cx="209550" cy="331788"/>
          </a:xfrm>
          <a:custGeom>
            <a:avLst/>
            <a:gdLst/>
            <a:ahLst/>
            <a:cxnLst>
              <a:cxn ang="0">
                <a:pos x="55" y="0"/>
              </a:cxn>
              <a:cxn ang="0">
                <a:pos x="101" y="23"/>
              </a:cxn>
              <a:cxn ang="0">
                <a:pos x="62" y="155"/>
              </a:cxn>
              <a:cxn ang="0">
                <a:pos x="8" y="147"/>
              </a:cxn>
              <a:cxn ang="0">
                <a:pos x="31" y="139"/>
              </a:cxn>
              <a:cxn ang="0">
                <a:pos x="78" y="147"/>
              </a:cxn>
              <a:cxn ang="0">
                <a:pos x="132" y="209"/>
              </a:cxn>
            </a:cxnLst>
            <a:rect l="0" t="0" r="r" b="b"/>
            <a:pathLst>
              <a:path w="132" h="209">
                <a:moveTo>
                  <a:pt x="55" y="0"/>
                </a:moveTo>
                <a:cubicBezTo>
                  <a:pt x="62" y="2"/>
                  <a:pt x="99" y="10"/>
                  <a:pt x="101" y="23"/>
                </a:cubicBezTo>
                <a:cubicBezTo>
                  <a:pt x="107" y="72"/>
                  <a:pt x="111" y="138"/>
                  <a:pt x="62" y="155"/>
                </a:cubicBezTo>
                <a:cubicBezTo>
                  <a:pt x="44" y="152"/>
                  <a:pt x="24" y="155"/>
                  <a:pt x="8" y="147"/>
                </a:cubicBezTo>
                <a:cubicBezTo>
                  <a:pt x="0" y="143"/>
                  <a:pt x="22" y="139"/>
                  <a:pt x="31" y="139"/>
                </a:cubicBezTo>
                <a:cubicBezTo>
                  <a:pt x="46" y="139"/>
                  <a:pt x="62" y="144"/>
                  <a:pt x="78" y="147"/>
                </a:cubicBezTo>
                <a:cubicBezTo>
                  <a:pt x="92" y="169"/>
                  <a:pt x="98" y="209"/>
                  <a:pt x="132" y="20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22562" name="TextBox 1"/>
          <p:cNvSpPr txBox="1">
            <a:spLocks noChangeArrowheads="1"/>
          </p:cNvSpPr>
          <p:nvPr/>
        </p:nvSpPr>
        <p:spPr bwMode="auto">
          <a:xfrm>
            <a:off x="6718300" y="6045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pitchFamily="1" charset="0"/>
                <a:ea typeface="ＭＳ Ｐゴシック" pitchFamily="34" charset="-128"/>
              </a:defRPr>
            </a:lvl1pPr>
            <a:lvl2pPr marL="742950" indent="-285750" eaLnBrk="0" hangingPunct="0">
              <a:defRPr>
                <a:solidFill>
                  <a:schemeClr val="tx1"/>
                </a:solidFill>
                <a:latin typeface="Times" pitchFamily="1" charset="0"/>
                <a:ea typeface="ＭＳ Ｐゴシック" pitchFamily="34" charset="-128"/>
              </a:defRPr>
            </a:lvl2pPr>
            <a:lvl3pPr marL="1143000" indent="-228600" eaLnBrk="0" hangingPunct="0">
              <a:defRPr>
                <a:solidFill>
                  <a:schemeClr val="tx1"/>
                </a:solidFill>
                <a:latin typeface="Times" pitchFamily="1" charset="0"/>
                <a:ea typeface="ＭＳ Ｐゴシック" pitchFamily="34" charset="-128"/>
              </a:defRPr>
            </a:lvl3pPr>
            <a:lvl4pPr marL="1600200" indent="-228600" eaLnBrk="0" hangingPunct="0">
              <a:defRPr>
                <a:solidFill>
                  <a:schemeClr val="tx1"/>
                </a:solidFill>
                <a:latin typeface="Times" pitchFamily="1" charset="0"/>
                <a:ea typeface="ＭＳ Ｐゴシック" pitchFamily="34" charset="-128"/>
              </a:defRPr>
            </a:lvl4pPr>
            <a:lvl5pPr marL="2057400" indent="-228600" eaLnBrk="0" hangingPunct="0">
              <a:defRPr>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pitchFamily="1" charset="0"/>
                <a:ea typeface="ＭＳ Ｐゴシック" pitchFamily="34" charset="-128"/>
              </a:defRPr>
            </a:lvl9pPr>
          </a:lstStyle>
          <a:p>
            <a:pPr eaLnBrk="1" hangingPunct="1"/>
            <a:r>
              <a:rPr lang="en-US" sz="2000" dirty="0">
                <a:solidFill>
                  <a:schemeClr val="bg1"/>
                </a:solidFill>
              </a:rPr>
              <a:t>Phil Daro, 2010</a:t>
            </a:r>
          </a:p>
        </p:txBody>
      </p:sp>
      <p:pic>
        <p:nvPicPr>
          <p:cNvPr id="38" name="Picture 37"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38" y="5911728"/>
            <a:ext cx="2673270" cy="696059"/>
          </a:xfrm>
          <a:prstGeom prst="rect">
            <a:avLst/>
          </a:prstGeom>
        </p:spPr>
      </p:pic>
    </p:spTree>
    <p:extLst>
      <p:ext uri="{BB962C8B-B14F-4D97-AF65-F5344CB8AC3E}">
        <p14:creationId xmlns:p14="http://schemas.microsoft.com/office/powerpoint/2010/main" val="284089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209725"/>
            <a:ext cx="7084359" cy="1143000"/>
          </a:xfrm>
        </p:spPr>
        <p:txBody>
          <a:bodyPr/>
          <a:lstStyle/>
          <a:p>
            <a:r>
              <a:rPr lang="en-US" sz="3600" dirty="0"/>
              <a:t>Other “Butterflies”?</a:t>
            </a:r>
            <a:endParaRPr lang="en-US" sz="3600" b="1" dirty="0">
              <a:solidFill>
                <a:srgbClr val="002060"/>
              </a:solidFill>
            </a:endParaRPr>
          </a:p>
        </p:txBody>
      </p:sp>
      <p:sp>
        <p:nvSpPr>
          <p:cNvPr id="3" name="Content Placeholder 2"/>
          <p:cNvSpPr>
            <a:spLocks noGrp="1"/>
          </p:cNvSpPr>
          <p:nvPr>
            <p:ph idx="1"/>
          </p:nvPr>
        </p:nvSpPr>
        <p:spPr>
          <a:xfrm>
            <a:off x="990601" y="1352725"/>
            <a:ext cx="8001000" cy="4525963"/>
          </a:xfrm>
        </p:spPr>
        <p:txBody>
          <a:bodyPr/>
          <a:lstStyle/>
          <a:p>
            <a:r>
              <a:rPr lang="en-US" sz="2600" dirty="0" smtClean="0">
                <a:solidFill>
                  <a:srgbClr val="002060"/>
                </a:solidFill>
              </a:rPr>
              <a:t>FOIL</a:t>
            </a:r>
          </a:p>
          <a:p>
            <a:r>
              <a:rPr lang="en-US" sz="2600" dirty="0" smtClean="0">
                <a:solidFill>
                  <a:srgbClr val="002060"/>
                </a:solidFill>
              </a:rPr>
              <a:t>Cross multiplication </a:t>
            </a:r>
          </a:p>
          <a:p>
            <a:r>
              <a:rPr lang="en-US" sz="2600" dirty="0" smtClean="0">
                <a:solidFill>
                  <a:srgbClr val="002060"/>
                </a:solidFill>
              </a:rPr>
              <a:t>Fraction division: </a:t>
            </a:r>
          </a:p>
          <a:p>
            <a:pPr lvl="1"/>
            <a:r>
              <a:rPr lang="en-US" sz="2400" dirty="0" smtClean="0">
                <a:solidFill>
                  <a:srgbClr val="002060"/>
                </a:solidFill>
              </a:rPr>
              <a:t>Keep-change-flip,  KFC,  </a:t>
            </a:r>
          </a:p>
          <a:p>
            <a:pPr lvl="1"/>
            <a:r>
              <a:rPr lang="en-US" sz="2400" dirty="0" smtClean="0">
                <a:solidFill>
                  <a:srgbClr val="002060"/>
                </a:solidFill>
              </a:rPr>
              <a:t>Yours is not to reason why, just invert and multiply</a:t>
            </a:r>
          </a:p>
          <a:p>
            <a:r>
              <a:rPr lang="en-US" sz="2600" dirty="0" smtClean="0">
                <a:solidFill>
                  <a:srgbClr val="002060"/>
                </a:solidFill>
              </a:rPr>
              <a:t>Integer subtraction: Keep-change-change </a:t>
            </a:r>
            <a:r>
              <a:rPr lang="en-US" sz="2600" dirty="0">
                <a:cs typeface="Times New Roman"/>
              </a:rPr>
              <a:t>(a - b = a + </a:t>
            </a:r>
            <a:r>
              <a:rPr lang="en-US" sz="2600" baseline="10000" dirty="0">
                <a:cs typeface="Times New Roman"/>
              </a:rPr>
              <a:t>- </a:t>
            </a:r>
            <a:r>
              <a:rPr lang="en-US" sz="2600" dirty="0">
                <a:cs typeface="Times New Roman"/>
              </a:rPr>
              <a:t>b</a:t>
            </a:r>
            <a:r>
              <a:rPr lang="en-US" sz="2600" dirty="0" smtClean="0">
                <a:cs typeface="Times New Roman"/>
              </a:rPr>
              <a:t>)</a:t>
            </a:r>
            <a:endParaRPr lang="en-US" sz="2600" dirty="0" smtClean="0">
              <a:solidFill>
                <a:srgbClr val="002060"/>
              </a:solidFill>
            </a:endParaRPr>
          </a:p>
          <a:p>
            <a:r>
              <a:rPr lang="en-US" sz="2600" dirty="0" smtClean="0">
                <a:solidFill>
                  <a:srgbClr val="002060"/>
                </a:solidFill>
              </a:rPr>
              <a:t>Long Division: </a:t>
            </a:r>
          </a:p>
          <a:p>
            <a:pPr lvl="1"/>
            <a:r>
              <a:rPr lang="en-US" sz="2200" dirty="0" smtClean="0">
                <a:solidFill>
                  <a:srgbClr val="002060"/>
                </a:solidFill>
              </a:rPr>
              <a:t>Dad, Mother, Sister, Brother, Rover</a:t>
            </a:r>
          </a:p>
          <a:p>
            <a:pPr lvl="1"/>
            <a:r>
              <a:rPr lang="en-US" sz="2200" dirty="0" smtClean="0">
                <a:solidFill>
                  <a:srgbClr val="002060"/>
                </a:solidFill>
              </a:rPr>
              <a:t>Does McDonalds Sell Cheese Burgers?</a:t>
            </a:r>
          </a:p>
          <a:p>
            <a:r>
              <a:rPr lang="en-US" sz="2600" dirty="0">
                <a:solidFill>
                  <a:srgbClr val="002060"/>
                </a:solidFill>
              </a:rPr>
              <a:t>Key words</a:t>
            </a:r>
          </a:p>
          <a:p>
            <a:pPr marL="0" indent="0">
              <a:buNone/>
            </a:pPr>
            <a:endParaRPr lang="en-US" dirty="0" smtClean="0">
              <a:solidFill>
                <a:srgbClr val="002060"/>
              </a:solidFill>
            </a:endParaRPr>
          </a:p>
          <a:p>
            <a:pPr marL="0" indent="0">
              <a:buNone/>
            </a:pPr>
            <a:endParaRPr lang="en-US" dirty="0" smtClean="0"/>
          </a:p>
          <a:p>
            <a:endParaRPr lang="en-US" dirty="0"/>
          </a:p>
        </p:txBody>
      </p:sp>
      <p:sp>
        <p:nvSpPr>
          <p:cNvPr id="6" name="Date Placeholder 6"/>
          <p:cNvSpPr>
            <a:spLocks noGrp="1"/>
          </p:cNvSpPr>
          <p:nvPr>
            <p:ph type="dt" sz="half" idx="10"/>
          </p:nvPr>
        </p:nvSpPr>
        <p:spPr>
          <a:xfrm>
            <a:off x="990600" y="6333557"/>
            <a:ext cx="3017982" cy="513043"/>
          </a:xfrm>
        </p:spPr>
        <p:txBody>
          <a:bodyPr/>
          <a:lstStyle/>
          <a:p>
            <a:r>
              <a:rPr lang="en-US" sz="1400" dirty="0" smtClean="0"/>
              <a:t>Diane J. Briars, October, 2016</a:t>
            </a:r>
            <a:endParaRPr lang="en-US" sz="1400" dirty="0"/>
          </a:p>
        </p:txBody>
      </p:sp>
    </p:spTree>
    <p:extLst>
      <p:ext uri="{BB962C8B-B14F-4D97-AF65-F5344CB8AC3E}">
        <p14:creationId xmlns:p14="http://schemas.microsoft.com/office/powerpoint/2010/main" val="294995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10184" y="274638"/>
            <a:ext cx="7376615" cy="1143000"/>
          </a:xfrm>
        </p:spPr>
        <p:txBody>
          <a:bodyPr/>
          <a:lstStyle/>
          <a:p>
            <a:pPr eaLnBrk="1" hangingPunct="1"/>
            <a:r>
              <a:rPr lang="en-US" altLang="en-US" b="1" dirty="0" smtClean="0">
                <a:solidFill>
                  <a:srgbClr val="003366"/>
                </a:solidFill>
                <a:latin typeface="Helvetica" pitchFamily="34" charset="0"/>
              </a:rPr>
              <a:t>Key Instructional Shift</a:t>
            </a:r>
          </a:p>
        </p:txBody>
      </p:sp>
      <p:sp>
        <p:nvSpPr>
          <p:cNvPr id="3" name="Content Placeholder 2"/>
          <p:cNvSpPr>
            <a:spLocks noGrp="1"/>
          </p:cNvSpPr>
          <p:nvPr>
            <p:ph idx="1"/>
          </p:nvPr>
        </p:nvSpPr>
        <p:spPr>
          <a:xfrm>
            <a:off x="1146412" y="1600200"/>
            <a:ext cx="7540387" cy="4525963"/>
          </a:xfrm>
        </p:spPr>
        <p:txBody>
          <a:bodyPr/>
          <a:lstStyle/>
          <a:p>
            <a:pPr marL="0" indent="0" algn="ctr" eaLnBrk="1" hangingPunct="1">
              <a:spcBef>
                <a:spcPts val="1200"/>
              </a:spcBef>
              <a:buFontTx/>
              <a:buNone/>
            </a:pPr>
            <a:r>
              <a:rPr lang="en-US" altLang="en-US" sz="3600" dirty="0" smtClean="0">
                <a:solidFill>
                  <a:srgbClr val="003366"/>
                </a:solidFill>
                <a:latin typeface="Helvetica" pitchFamily="34" charset="0"/>
              </a:rPr>
              <a:t>From emphasis on: </a:t>
            </a:r>
          </a:p>
          <a:p>
            <a:pPr marL="0" indent="0" algn="ctr" eaLnBrk="1" hangingPunct="1">
              <a:spcBef>
                <a:spcPts val="1200"/>
              </a:spcBef>
              <a:buFontTx/>
              <a:buNone/>
            </a:pPr>
            <a:r>
              <a:rPr lang="en-US" altLang="en-US" sz="3600" b="1" dirty="0" smtClean="0">
                <a:solidFill>
                  <a:srgbClr val="003366"/>
                </a:solidFill>
                <a:latin typeface="Helvetica" pitchFamily="34" charset="0"/>
              </a:rPr>
              <a:t>How to get answers </a:t>
            </a:r>
          </a:p>
          <a:p>
            <a:pPr marL="0" indent="0" algn="ctr" eaLnBrk="1" hangingPunct="1">
              <a:buFontTx/>
              <a:buNone/>
            </a:pPr>
            <a:endParaRPr lang="en-US" altLang="en-US" sz="3600" dirty="0" smtClean="0">
              <a:solidFill>
                <a:srgbClr val="003366"/>
              </a:solidFill>
              <a:latin typeface="Helvetica" pitchFamily="34" charset="0"/>
            </a:endParaRPr>
          </a:p>
          <a:p>
            <a:pPr marL="0" indent="0" algn="ctr" eaLnBrk="1" hangingPunct="1">
              <a:spcBef>
                <a:spcPts val="1200"/>
              </a:spcBef>
              <a:buFontTx/>
              <a:buNone/>
            </a:pPr>
            <a:r>
              <a:rPr lang="en-US" altLang="en-US" sz="3600" dirty="0" smtClean="0">
                <a:solidFill>
                  <a:srgbClr val="003366"/>
                </a:solidFill>
                <a:latin typeface="Helvetica" pitchFamily="34" charset="0"/>
              </a:rPr>
              <a:t>To emphasis on:</a:t>
            </a:r>
          </a:p>
          <a:p>
            <a:pPr marL="0" indent="0" algn="ctr" eaLnBrk="1" hangingPunct="1">
              <a:spcBef>
                <a:spcPts val="1200"/>
              </a:spcBef>
              <a:buFontTx/>
              <a:buNone/>
            </a:pPr>
            <a:r>
              <a:rPr lang="en-US" altLang="en-US" sz="3600" b="1" dirty="0" smtClean="0">
                <a:solidFill>
                  <a:srgbClr val="003366"/>
                </a:solidFill>
                <a:latin typeface="Helvetica" pitchFamily="34" charset="0"/>
              </a:rPr>
              <a:t>Understanding mathematics </a:t>
            </a:r>
          </a:p>
        </p:txBody>
      </p:sp>
    </p:spTree>
    <p:extLst>
      <p:ext uri="{BB962C8B-B14F-4D97-AF65-F5344CB8AC3E}">
        <p14:creationId xmlns:p14="http://schemas.microsoft.com/office/powerpoint/2010/main" val="158007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274638"/>
            <a:ext cx="7540388" cy="1143000"/>
          </a:xfrm>
        </p:spPr>
        <p:txBody>
          <a:bodyPr>
            <a:normAutofit fontScale="90000"/>
          </a:bodyPr>
          <a:lstStyle/>
          <a:p>
            <a:r>
              <a:rPr lang="en-US" sz="4800" b="1" dirty="0" smtClean="0">
                <a:solidFill>
                  <a:srgbClr val="003366"/>
                </a:solidFill>
              </a:rPr>
              <a:t>Implementing CCSS-M Requires</a:t>
            </a:r>
            <a:endParaRPr lang="en-US" sz="4800" b="1" dirty="0">
              <a:solidFill>
                <a:srgbClr val="003366"/>
              </a:solidFill>
            </a:endParaRPr>
          </a:p>
        </p:txBody>
      </p:sp>
      <p:sp>
        <p:nvSpPr>
          <p:cNvPr id="3" name="Content Placeholder 2"/>
          <p:cNvSpPr>
            <a:spLocks noGrp="1"/>
          </p:cNvSpPr>
          <p:nvPr>
            <p:ph idx="1"/>
          </p:nvPr>
        </p:nvSpPr>
        <p:spPr>
          <a:xfrm>
            <a:off x="1392072" y="1600200"/>
            <a:ext cx="7294728" cy="4525963"/>
          </a:xfrm>
        </p:spPr>
        <p:txBody>
          <a:bodyPr/>
          <a:lstStyle/>
          <a:p>
            <a:pPr marL="0" indent="0" algn="ctr">
              <a:buNone/>
            </a:pPr>
            <a:r>
              <a:rPr lang="en-US" sz="4400" dirty="0">
                <a:solidFill>
                  <a:srgbClr val="003366"/>
                </a:solidFill>
              </a:rPr>
              <a:t>I</a:t>
            </a:r>
            <a:r>
              <a:rPr lang="en-US" sz="4400" dirty="0" smtClean="0">
                <a:solidFill>
                  <a:srgbClr val="003366"/>
                </a:solidFill>
              </a:rPr>
              <a:t>nstructional practices that promote students’ development of conceptual understanding and proficiency in the Standards for Mathematical Practice.</a:t>
            </a:r>
            <a:endParaRPr lang="en-US" sz="4400" dirty="0">
              <a:solidFill>
                <a:srgbClr val="003366"/>
              </a:solidFill>
            </a:endParaRPr>
          </a:p>
        </p:txBody>
      </p:sp>
    </p:spTree>
    <p:extLst>
      <p:ext uri="{BB962C8B-B14F-4D97-AF65-F5344CB8AC3E}">
        <p14:creationId xmlns:p14="http://schemas.microsoft.com/office/powerpoint/2010/main" val="312793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020616" y="1727200"/>
            <a:ext cx="7704283" cy="4191000"/>
          </a:xfrm>
          <a:prstGeom prst="rect">
            <a:avLst/>
          </a:prstGeom>
        </p:spPr>
        <p:txBody>
          <a:bodyPr vert="horz" lIns="91440" tIns="45720" rIns="91440" bIns="45720" rtlCol="0">
            <a:noAutofit/>
          </a:bodyPr>
          <a:lstStyle/>
          <a:p>
            <a:pPr marL="457200" indent="-457200">
              <a:buAutoNum type="arabicPeriod"/>
            </a:pPr>
            <a:endParaRPr lang="en-US" sz="3200" b="1" dirty="0" smtClean="0">
              <a:solidFill>
                <a:schemeClr val="tx2"/>
              </a:solidFill>
              <a:latin typeface="Verdana"/>
              <a:cs typeface="Verdana"/>
            </a:endParaRPr>
          </a:p>
          <a:p>
            <a:pPr marL="457200" indent="-457200">
              <a:buAutoNum type="arabicPeriod"/>
            </a:pPr>
            <a:r>
              <a:rPr lang="en-US" sz="2800" b="1" dirty="0" smtClean="0">
                <a:solidFill>
                  <a:srgbClr val="002060"/>
                </a:solidFill>
                <a:latin typeface="Verdana"/>
                <a:cs typeface="Verdana"/>
              </a:rPr>
              <a:t>Teaching and Learning</a:t>
            </a:r>
          </a:p>
          <a:p>
            <a:pPr marL="457200" indent="-457200">
              <a:buAutoNum type="arabicPeriod"/>
            </a:pPr>
            <a:endParaRPr lang="en-US" sz="2400" i="1" dirty="0" smtClean="0">
              <a:solidFill>
                <a:srgbClr val="1F497D"/>
              </a:solidFill>
              <a:latin typeface="Verdana"/>
              <a:cs typeface="Verdana"/>
            </a:endParaRPr>
          </a:p>
          <a:p>
            <a:pPr algn="ct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618086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We Must Focus on Instruction</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400" dirty="0" smtClean="0">
                <a:solidFill>
                  <a:srgbClr val="002060"/>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sz="2000" i="1" dirty="0" smtClean="0">
                <a:solidFill>
                  <a:srgbClr val="002060"/>
                </a:solidFill>
                <a:latin typeface="Verdana"/>
                <a:cs typeface="Verdana"/>
              </a:rPr>
              <a:t>(Ball &amp; Forzani, 2011, p. 17)</a:t>
            </a:r>
          </a:p>
          <a:p>
            <a:pPr marL="342900" indent="-342900">
              <a:buFont typeface="Arial"/>
              <a:buChar char="•"/>
            </a:pPr>
            <a:endParaRPr lang="en-US" sz="2400" i="1"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400" i="1" dirty="0" smtClean="0">
                <a:solidFill>
                  <a:srgbClr val="002060"/>
                </a:solidFill>
                <a:latin typeface="Verdana"/>
                <a:cs typeface="Verdana"/>
              </a:rPr>
              <a:t>								</a:t>
            </a:r>
            <a:r>
              <a:rPr lang="en-US" sz="2000" i="1" dirty="0" smtClean="0">
                <a:solidFill>
                  <a:srgbClr val="002060"/>
                </a:solidFill>
                <a:latin typeface="Verdana"/>
                <a:cs typeface="Verdana"/>
              </a:rPr>
              <a:t>Schmoker (2006, p.9)</a:t>
            </a:r>
            <a:r>
              <a:rPr lang="en-US" sz="2000" b="1" i="1" dirty="0" smtClean="0">
                <a:solidFill>
                  <a:srgbClr val="002060"/>
                </a:solidFill>
                <a:latin typeface="Verdana"/>
                <a:cs typeface="Verdana"/>
              </a:rPr>
              <a:t> </a:t>
            </a:r>
            <a:endParaRPr lang="en-US" sz="2000" i="1" dirty="0" smtClean="0">
              <a:solidFill>
                <a:srgbClr val="002060"/>
              </a:solidFill>
              <a:latin typeface="Verdana"/>
              <a:cs typeface="Verdana"/>
            </a:endParaRPr>
          </a:p>
          <a:p>
            <a:pPr marL="457200" indent="-457200">
              <a:buAutoNum type="arabicPeriod"/>
            </a:pPr>
            <a:endParaRPr lang="en-US" sz="2400" i="1" dirty="0" smtClean="0">
              <a:solidFill>
                <a:srgbClr val="002060"/>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6-Point Star 11"/>
          <p:cNvSpPr>
            <a:spLocks noChangeAspect="1"/>
          </p:cNvSpPr>
          <p:nvPr/>
        </p:nvSpPr>
        <p:spPr>
          <a:xfrm>
            <a:off x="3589698" y="2446221"/>
            <a:ext cx="461694" cy="445714"/>
          </a:xfrm>
          <a:prstGeom prst="star6">
            <a:avLst/>
          </a:prstGeom>
          <a:solidFill>
            <a:srgbClr val="003366"/>
          </a:solidFill>
          <a:ln>
            <a:solidFill>
              <a:srgbClr val="003366"/>
            </a:solidFill>
          </a:ln>
          <a:effectLst>
            <a:outerShdw blurRad="40000" dist="23000" dir="5400000" rotWithShape="0">
              <a:srgbClr val="003366">
                <a:alpha val="35000"/>
              </a:srgbClr>
            </a:outerShdw>
          </a:effectLst>
          <a:scene3d>
            <a:camera prst="orthographicFront"/>
            <a:lightRig rig="threePt" dir="t"/>
          </a:scene3d>
          <a:sp3d extrusionH="76200" contourW="12700">
            <a:extrusionClr>
              <a:srgbClr val="003366"/>
            </a:extrusionClr>
            <a:contourClr>
              <a:srgbClr val="00336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366"/>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776902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Candy Jar Problem</a:t>
            </a:r>
          </a:p>
        </p:txBody>
      </p:sp>
      <p:sp>
        <p:nvSpPr>
          <p:cNvPr id="6" name="Rectangle 3"/>
          <p:cNvSpPr txBox="1">
            <a:spLocks noChangeArrowheads="1"/>
          </p:cNvSpPr>
          <p:nvPr/>
        </p:nvSpPr>
        <p:spPr>
          <a:xfrm>
            <a:off x="1020617" y="1583295"/>
            <a:ext cx="7719905" cy="5130800"/>
          </a:xfrm>
          <a:prstGeom prst="rect">
            <a:avLst/>
          </a:prstGeom>
        </p:spPr>
        <p:txBody>
          <a:bodyPr vert="horz" lIns="91440" tIns="45720" rIns="91440" bIns="45720" rtlCol="0">
            <a:normAutofit/>
          </a:bodyPr>
          <a:lstStyle/>
          <a:p>
            <a:pPr marL="114300" indent="0" algn="just">
              <a:buNone/>
            </a:pPr>
            <a:r>
              <a:rPr lang="en-US" sz="2400" dirty="0" smtClean="0">
                <a:solidFill>
                  <a:srgbClr val="002060"/>
                </a:solidFill>
                <a:cs typeface="Verdana"/>
              </a:rPr>
              <a:t>A candy jar contains 5 Jolly Ranchers (squares) and 13 Jawbreakers (circles). Suppose you had a new candy jar with the same ratio of Jolly Ranchers to Jawbreakers, but it contained 100 Jolly Ranchers. How many Jawbreakers would you have?  Explain how you know.</a:t>
            </a:r>
          </a:p>
          <a:p>
            <a:endParaRPr lang="en-US" sz="1400" dirty="0" smtClean="0">
              <a:solidFill>
                <a:srgbClr val="002060"/>
              </a:solidFill>
            </a:endParaRPr>
          </a:p>
          <a:p>
            <a:pPr marL="403225" indent="-403225" algn="just">
              <a:spcAft>
                <a:spcPct val="50000"/>
              </a:spcAft>
              <a:buClr>
                <a:schemeClr val="tx2"/>
              </a:buClr>
              <a:buFont typeface="Times" charset="0"/>
              <a:buChar char="•"/>
            </a:pPr>
            <a:r>
              <a:rPr lang="en-US" sz="2400" dirty="0" smtClean="0">
                <a:solidFill>
                  <a:srgbClr val="002060"/>
                </a:solidFill>
                <a:cs typeface="Verdana"/>
              </a:rPr>
              <a:t>Please work this problem as if you were a seventh grader.</a:t>
            </a:r>
          </a:p>
          <a:p>
            <a:pPr marL="403225" indent="-403225" algn="just">
              <a:spcAft>
                <a:spcPct val="50000"/>
              </a:spcAft>
              <a:buClr>
                <a:schemeClr val="tx2"/>
              </a:buClr>
              <a:buFont typeface="Times" charset="0"/>
              <a:buChar char="•"/>
            </a:pPr>
            <a:r>
              <a:rPr lang="en-US" sz="2400" dirty="0" smtClean="0">
                <a:solidFill>
                  <a:srgbClr val="002060"/>
                </a:solidFill>
                <a:cs typeface="Verdana"/>
              </a:rPr>
              <a:t>When done, share your work with a neighbor.</a:t>
            </a:r>
          </a:p>
          <a:p>
            <a:r>
              <a:rPr lang="en-US" sz="2400" dirty="0">
                <a:solidFill>
                  <a:srgbClr val="002060"/>
                </a:solidFill>
                <a:cs typeface="Verdana"/>
              </a:rPr>
              <a:t>Discuss:</a:t>
            </a:r>
          </a:p>
          <a:p>
            <a:pPr marL="403225" indent="-403225" algn="just">
              <a:spcBef>
                <a:spcPts val="600"/>
              </a:spcBef>
              <a:spcAft>
                <a:spcPts val="600"/>
              </a:spcAft>
              <a:buClr>
                <a:schemeClr val="tx2"/>
              </a:buClr>
              <a:buFont typeface="Times" charset="0"/>
              <a:buChar char="•"/>
            </a:pPr>
            <a:r>
              <a:rPr lang="en-US" sz="2400" dirty="0">
                <a:solidFill>
                  <a:srgbClr val="002060"/>
                </a:solidFill>
                <a:cs typeface="Verdana"/>
              </a:rPr>
              <a:t>What mathematics learning could this task support?</a:t>
            </a: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498250" y="319177"/>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20518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1028700" y="1311206"/>
            <a:ext cx="7629320" cy="5062924"/>
          </a:xfrm>
          <a:prstGeom prst="rect">
            <a:avLst/>
          </a:prstGeom>
        </p:spPr>
        <p:txBody>
          <a:bodyPr wrap="square">
            <a:spAutoFit/>
          </a:bodyPr>
          <a:lstStyle/>
          <a:p>
            <a:pPr marL="114300" indent="0">
              <a:buNone/>
            </a:pPr>
            <a:r>
              <a:rPr lang="en-US" sz="1700" dirty="0" smtClean="0">
                <a:solidFill>
                  <a:srgbClr val="002060"/>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002060"/>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Decide whether two quantities are in a proportional relationship</a:t>
            </a:r>
            <a:r>
              <a:rPr lang="en-US" sz="1700" dirty="0" smtClean="0">
                <a:solidFill>
                  <a:srgbClr val="002060"/>
                </a:solidFill>
                <a:latin typeface="Verdana" pitchFamily="34" charset="0"/>
                <a:ea typeface="Verdana" pitchFamily="34" charset="0"/>
                <a:cs typeface="Verdana" pitchFamily="34" charset="0"/>
              </a:rPr>
              <a:t>, 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Identify the constant of proportionality (unit rate) in tables</a:t>
            </a:r>
            <a:r>
              <a:rPr lang="en-US" sz="1700" dirty="0" smtClean="0">
                <a:solidFill>
                  <a:srgbClr val="002060"/>
                </a:solidFill>
                <a:latin typeface="Verdana" pitchFamily="34" charset="0"/>
                <a:ea typeface="Verdana" pitchFamily="34" charset="0"/>
                <a:cs typeface="Verdana" pitchFamily="34" charset="0"/>
              </a:rPr>
              <a:t>, graphs, equations, diagrams, and verbal descriptions of proportional relationships.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Represent proportional relationships by equations</a:t>
            </a:r>
            <a:r>
              <a:rPr lang="en-US" sz="1700" dirty="0" smtClean="0">
                <a:solidFill>
                  <a:srgbClr val="002060"/>
                </a:solidFill>
                <a:latin typeface="Verdana" pitchFamily="34" charset="0"/>
                <a:ea typeface="Verdana" pitchFamily="34" charset="0"/>
                <a:cs typeface="Verdana" pitchFamily="34" charset="0"/>
              </a:rPr>
              <a:t>.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002060"/>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002060"/>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8809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371600"/>
          </a:xfrm>
          <a:solidFill>
            <a:srgbClr val="00B0F0"/>
          </a:solidFill>
        </p:spPr>
        <p:txBody>
          <a:bodyPr>
            <a:noAutofit/>
          </a:bodyPr>
          <a:lstStyle/>
          <a:p>
            <a:pPr algn="ctr" eaLnBrk="1" hangingPunct="1"/>
            <a:r>
              <a:rPr lang="en-US" sz="3600" b="1" dirty="0" smtClean="0">
                <a:solidFill>
                  <a:srgbClr val="002060"/>
                </a:solidFill>
                <a:ea typeface="ＭＳ Ｐゴシック" pitchFamily="34" charset="-128"/>
              </a:rPr>
              <a:t>National Council of Teachers of Mathematics</a:t>
            </a:r>
            <a:br>
              <a:rPr lang="en-US" sz="3600" b="1" dirty="0" smtClean="0">
                <a:solidFill>
                  <a:srgbClr val="002060"/>
                </a:solidFill>
                <a:ea typeface="ＭＳ Ｐゴシック" pitchFamily="34" charset="-128"/>
              </a:rPr>
            </a:br>
            <a:r>
              <a:rPr lang="en-US" sz="3600" b="1" dirty="0" smtClean="0">
                <a:solidFill>
                  <a:srgbClr val="002060"/>
                </a:solidFill>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544" y="2919165"/>
            <a:ext cx="4638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96155"/>
            <a:ext cx="56102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461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8990" y="274638"/>
            <a:ext cx="7717810" cy="1143000"/>
          </a:xfrm>
        </p:spPr>
        <p:txBody>
          <a:bodyPr>
            <a:normAutofit/>
          </a:bodyPr>
          <a:lstStyle/>
          <a:p>
            <a:pPr eaLnBrk="1" hangingPunct="1"/>
            <a:r>
              <a:rPr lang="en-US" sz="3600" b="1" dirty="0" smtClean="0">
                <a:solidFill>
                  <a:srgbClr val="003366"/>
                </a:solidFill>
              </a:rPr>
              <a:t>Standards for Mathematical Practice</a:t>
            </a:r>
          </a:p>
        </p:txBody>
      </p:sp>
      <p:sp>
        <p:nvSpPr>
          <p:cNvPr id="31747" name="Rectangle 3"/>
          <p:cNvSpPr>
            <a:spLocks noGrp="1" noChangeArrowheads="1"/>
          </p:cNvSpPr>
          <p:nvPr>
            <p:ph idx="1"/>
          </p:nvPr>
        </p:nvSpPr>
        <p:spPr>
          <a:xfrm>
            <a:off x="968990" y="1313597"/>
            <a:ext cx="7908878" cy="4525963"/>
          </a:xfrm>
        </p:spPr>
        <p:txBody>
          <a:bodyPr>
            <a:noAutofit/>
          </a:bodyPr>
          <a:lstStyle/>
          <a:p>
            <a:pPr marL="990600" lvl="1" indent="-533400" eaLnBrk="1" hangingPunct="1">
              <a:lnSpc>
                <a:spcPct val="85000"/>
              </a:lnSpc>
              <a:spcAft>
                <a:spcPct val="10000"/>
              </a:spcAft>
              <a:buFontTx/>
              <a:buAutoNum type="arabicPeriod"/>
            </a:pPr>
            <a:r>
              <a:rPr lang="en-US" dirty="0" smtClean="0">
                <a:solidFill>
                  <a:srgbClr val="003366"/>
                </a:solidFill>
              </a:rPr>
              <a:t>Make sense of problems and persevere in solving them.</a:t>
            </a:r>
          </a:p>
          <a:p>
            <a:pPr marL="990600" lvl="1" indent="-533400" eaLnBrk="1" hangingPunct="1">
              <a:lnSpc>
                <a:spcPct val="85000"/>
              </a:lnSpc>
              <a:spcAft>
                <a:spcPct val="10000"/>
              </a:spcAft>
              <a:buFontTx/>
              <a:buAutoNum type="arabicPeriod"/>
            </a:pPr>
            <a:r>
              <a:rPr lang="en-US" dirty="0" smtClean="0">
                <a:solidFill>
                  <a:srgbClr val="003366"/>
                </a:solidFill>
              </a:rPr>
              <a:t>Reason abstractly and quantitatively.</a:t>
            </a:r>
          </a:p>
          <a:p>
            <a:pPr marL="990600" lvl="1" indent="-533400" eaLnBrk="1" hangingPunct="1">
              <a:lnSpc>
                <a:spcPct val="85000"/>
              </a:lnSpc>
              <a:spcAft>
                <a:spcPct val="10000"/>
              </a:spcAft>
              <a:buFontTx/>
              <a:buAutoNum type="arabicPeriod"/>
            </a:pPr>
            <a:r>
              <a:rPr lang="en-US" dirty="0" smtClean="0">
                <a:solidFill>
                  <a:srgbClr val="003366"/>
                </a:solidFill>
              </a:rPr>
              <a:t>Construct viable arguments and critique the reasoning of others.</a:t>
            </a:r>
          </a:p>
          <a:p>
            <a:pPr marL="990600" lvl="1" indent="-533400" eaLnBrk="1" hangingPunct="1">
              <a:lnSpc>
                <a:spcPct val="85000"/>
              </a:lnSpc>
              <a:spcAft>
                <a:spcPct val="10000"/>
              </a:spcAft>
              <a:buFontTx/>
              <a:buAutoNum type="arabicPeriod"/>
            </a:pPr>
            <a:r>
              <a:rPr lang="en-US" dirty="0" smtClean="0">
                <a:solidFill>
                  <a:srgbClr val="003366"/>
                </a:solidFill>
              </a:rPr>
              <a:t>Model with mathematics. </a:t>
            </a:r>
          </a:p>
          <a:p>
            <a:pPr marL="990600" lvl="1" indent="-533400" eaLnBrk="1" hangingPunct="1">
              <a:lnSpc>
                <a:spcPct val="85000"/>
              </a:lnSpc>
              <a:spcAft>
                <a:spcPct val="10000"/>
              </a:spcAft>
              <a:buFontTx/>
              <a:buAutoNum type="arabicPeriod"/>
            </a:pPr>
            <a:r>
              <a:rPr lang="en-US" dirty="0" smtClean="0">
                <a:solidFill>
                  <a:srgbClr val="003366"/>
                </a:solidFill>
              </a:rPr>
              <a:t>Use appropriate tools strategically.</a:t>
            </a:r>
          </a:p>
          <a:p>
            <a:pPr marL="990600" lvl="1" indent="-533400" eaLnBrk="1" hangingPunct="1">
              <a:lnSpc>
                <a:spcPct val="85000"/>
              </a:lnSpc>
              <a:spcAft>
                <a:spcPct val="10000"/>
              </a:spcAft>
              <a:buFontTx/>
              <a:buAutoNum type="arabicPeriod"/>
            </a:pPr>
            <a:r>
              <a:rPr lang="en-US" dirty="0" smtClean="0">
                <a:solidFill>
                  <a:srgbClr val="003366"/>
                </a:solidFill>
              </a:rPr>
              <a:t>Attend to precision.</a:t>
            </a:r>
          </a:p>
          <a:p>
            <a:pPr marL="990600" lvl="1" indent="-533400" eaLnBrk="1" hangingPunct="1">
              <a:lnSpc>
                <a:spcPct val="85000"/>
              </a:lnSpc>
              <a:spcAft>
                <a:spcPct val="10000"/>
              </a:spcAft>
              <a:buFontTx/>
              <a:buAutoNum type="arabicPeriod"/>
            </a:pPr>
            <a:r>
              <a:rPr lang="en-US" dirty="0" smtClean="0">
                <a:solidFill>
                  <a:srgbClr val="003366"/>
                </a:solidFill>
              </a:rPr>
              <a:t>Look for and make use of structure.</a:t>
            </a:r>
          </a:p>
          <a:p>
            <a:pPr marL="990600" lvl="1" indent="-533400" eaLnBrk="1" hangingPunct="1">
              <a:lnSpc>
                <a:spcPct val="85000"/>
              </a:lnSpc>
              <a:spcAft>
                <a:spcPct val="10000"/>
              </a:spcAft>
              <a:buFontTx/>
              <a:buAutoNum type="arabicPeriod"/>
            </a:pPr>
            <a:r>
              <a:rPr lang="en-US" dirty="0" smtClean="0">
                <a:solidFill>
                  <a:srgbClr val="003366"/>
                </a:solidFill>
              </a:rPr>
              <a:t>Look for and express regularity in repeated reasoning.</a:t>
            </a:r>
          </a:p>
        </p:txBody>
      </p:sp>
    </p:spTree>
    <p:extLst>
      <p:ext uri="{BB962C8B-B14F-4D97-AF65-F5344CB8AC3E}">
        <p14:creationId xmlns:p14="http://schemas.microsoft.com/office/powerpoint/2010/main" val="4207179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73497"/>
            <a:ext cx="770583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The Case of Mr. Donnelly</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38952" y="1598654"/>
            <a:ext cx="7450049" cy="4191000"/>
          </a:xfrm>
          <a:prstGeom prst="rect">
            <a:avLst/>
          </a:prstGeom>
        </p:spPr>
        <p:txBody>
          <a:bodyPr vert="horz" lIns="91440" tIns="45720" rIns="91440" bIns="45720" rtlCol="0">
            <a:noAutofit/>
          </a:bodyPr>
          <a:lstStyle/>
          <a:p>
            <a:pPr marL="342900" indent="-342900">
              <a:buFont typeface="Arial"/>
              <a:buChar char="•"/>
            </a:pPr>
            <a:r>
              <a:rPr lang="en-US" sz="2400" dirty="0" smtClean="0">
                <a:solidFill>
                  <a:srgbClr val="002060"/>
                </a:solidFill>
                <a:latin typeface="Verdana"/>
                <a:cs typeface="Verdana"/>
              </a:rPr>
              <a:t>Read the Case of Mr. Donnelly and study the strategies used by his students.</a:t>
            </a:r>
          </a:p>
          <a:p>
            <a:pPr marL="342900" indent="-342900">
              <a:buFont typeface="Arial"/>
              <a:buChar char="•"/>
            </a:pPr>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Make note of what Mr. Donnelly did before or during instruction to support his students’ learning and understanding of proportional relationships.</a:t>
            </a:r>
          </a:p>
          <a:p>
            <a:pPr marL="342900" indent="-342900">
              <a:buFont typeface="Arial"/>
              <a:buChar char="•"/>
            </a:pPr>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Talk with a shoulder-partner about the actions and interactions that you identified as supporting student learning.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688349" y="233218"/>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Principle on Teaching and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gn="ctr">
              <a:lnSpc>
                <a:spcPct val="150000"/>
              </a:lnSpc>
            </a:pPr>
            <a:r>
              <a:rPr lang="en-US" sz="2400" dirty="0" smtClean="0">
                <a:solidFill>
                  <a:srgbClr val="002060"/>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FF0000"/>
                </a:solidFill>
                <a:latin typeface="Verdana"/>
                <a:cs typeface="Verdana"/>
              </a:rPr>
              <a:t>Establish mathematics </a:t>
            </a:r>
            <a:r>
              <a:rPr lang="en-US" sz="2100" b="1" dirty="0" smtClean="0">
                <a:solidFill>
                  <a:srgbClr val="FF0000"/>
                </a:solidFill>
                <a:latin typeface="Verdana"/>
                <a:cs typeface="Verdana"/>
              </a:rPr>
              <a:t>goals</a:t>
            </a:r>
            <a:r>
              <a:rPr lang="en-US" sz="2100" dirty="0" smtClean="0">
                <a:solidFill>
                  <a:srgbClr val="FF0000"/>
                </a:solidFill>
                <a:latin typeface="Verdana"/>
                <a:cs typeface="Verdana"/>
              </a:rPr>
              <a:t> to focus learning.</a:t>
            </a:r>
          </a:p>
          <a:p>
            <a:pPr marL="693738" lvl="0" indent="-579438">
              <a:spcAft>
                <a:spcPts val="600"/>
              </a:spcAft>
              <a:buFont typeface="+mj-lt"/>
              <a:buAutoNum type="arabicPeriod"/>
            </a:pPr>
            <a:r>
              <a:rPr lang="en-US" sz="2100" dirty="0" smtClean="0">
                <a:solidFill>
                  <a:srgbClr val="FF0000"/>
                </a:solidFill>
                <a:latin typeface="Verdana"/>
                <a:cs typeface="Verdana"/>
              </a:rPr>
              <a:t>Implement </a:t>
            </a:r>
            <a:r>
              <a:rPr lang="en-US" sz="2100" b="1" dirty="0" smtClean="0">
                <a:solidFill>
                  <a:srgbClr val="FF0000"/>
                </a:solidFill>
                <a:latin typeface="Verdana"/>
                <a:cs typeface="Verdana"/>
              </a:rPr>
              <a:t>tasks</a:t>
            </a:r>
            <a:r>
              <a:rPr lang="en-US" sz="2100" dirty="0" smtClean="0">
                <a:solidFill>
                  <a:srgbClr val="FF000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FF0000"/>
                </a:solidFill>
                <a:latin typeface="Verdana"/>
                <a:cs typeface="Verdana"/>
              </a:rPr>
              <a:t>Facilitate meaningful mathematical </a:t>
            </a:r>
            <a:r>
              <a:rPr lang="en-US" sz="2100" b="1" dirty="0" smtClean="0">
                <a:solidFill>
                  <a:srgbClr val="FF0000"/>
                </a:solidFill>
                <a:latin typeface="Verdana"/>
                <a:cs typeface="Verdana"/>
              </a:rPr>
              <a:t>discourse</a:t>
            </a:r>
            <a:r>
              <a:rPr lang="en-US" sz="2100" i="1" dirty="0" smtClean="0">
                <a:solidFill>
                  <a:srgbClr val="FF0000"/>
                </a:solidFill>
                <a:latin typeface="Verdana"/>
                <a:cs typeface="Verdana"/>
              </a:rPr>
              <a:t>.</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FF0000"/>
                </a:solidFill>
                <a:latin typeface="Verdana"/>
                <a:cs typeface="Verdana"/>
              </a:rPr>
              <a:t>Elicit and use evidence </a:t>
            </a:r>
            <a:r>
              <a:rPr lang="en-US" sz="2100" dirty="0" smtClean="0">
                <a:solidFill>
                  <a:srgbClr val="FF000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766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Establish Mathematics Goals </a:t>
            </a:r>
          </a:p>
          <a:p>
            <a:pPr lvl="0" algn="ctr">
              <a:spcBef>
                <a:spcPct val="0"/>
              </a:spcBef>
              <a:defRPr/>
            </a:pPr>
            <a:r>
              <a:rPr lang="en-US" sz="2800" b="1" dirty="0" smtClean="0">
                <a:solidFill>
                  <a:srgbClr val="002060"/>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200" dirty="0" smtClean="0">
                <a:solidFill>
                  <a:srgbClr val="002060"/>
                </a:solidFill>
                <a:latin typeface="Verdana"/>
                <a:cs typeface="Verdana"/>
              </a:rPr>
              <a:t>Learning Goals should:</a:t>
            </a:r>
          </a:p>
          <a:p>
            <a:pPr marL="342900" indent="-342900">
              <a:spcBef>
                <a:spcPts val="600"/>
              </a:spcBef>
              <a:buFont typeface="Arial"/>
              <a:buChar char="•"/>
            </a:pPr>
            <a:r>
              <a:rPr lang="en-US" sz="2200" dirty="0" smtClean="0">
                <a:solidFill>
                  <a:srgbClr val="002060"/>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200" dirty="0" smtClean="0">
                <a:solidFill>
                  <a:srgbClr val="002060"/>
                </a:solidFill>
                <a:latin typeface="Verdana"/>
                <a:cs typeface="Verdana"/>
              </a:rPr>
              <a:t>Be situated within learning progressions; and</a:t>
            </a:r>
          </a:p>
          <a:p>
            <a:pPr marL="342900" indent="-342900">
              <a:spcBef>
                <a:spcPts val="600"/>
              </a:spcBef>
              <a:buFont typeface="Arial"/>
              <a:buChar char="•"/>
            </a:pPr>
            <a:r>
              <a:rPr lang="en-US" sz="2200" dirty="0" smtClean="0">
                <a:solidFill>
                  <a:srgbClr val="002060"/>
                </a:solidFill>
                <a:latin typeface="Verdana"/>
                <a:cs typeface="Verdana"/>
              </a:rPr>
              <a:t>Frame the decisions that teachers make during a lesson.</a:t>
            </a:r>
          </a:p>
          <a:p>
            <a:endParaRPr lang="en-US" sz="3200" dirty="0" smtClean="0">
              <a:solidFill>
                <a:srgbClr val="002060"/>
              </a:solidFill>
              <a:latin typeface="Verdana"/>
              <a:cs typeface="Verdana"/>
            </a:endParaRPr>
          </a:p>
          <a:p>
            <a:pPr marL="114300" indent="0">
              <a:buNone/>
            </a:pPr>
            <a:r>
              <a:rPr lang="en-US" sz="2200" i="1" dirty="0" smtClean="0">
                <a:solidFill>
                  <a:srgbClr val="002060"/>
                </a:solidFill>
                <a:latin typeface="Verdana"/>
                <a:cs typeface="Verdana"/>
              </a:rPr>
              <a:t>Formulating clear, explicit learning goals sets the stage for everything else. </a:t>
            </a:r>
          </a:p>
          <a:p>
            <a:pPr marL="114300" indent="0">
              <a:buNone/>
            </a:pPr>
            <a:endParaRPr lang="en-US" sz="1050" b="1" i="1" dirty="0" smtClean="0">
              <a:solidFill>
                <a:srgbClr val="002060"/>
              </a:solidFill>
              <a:latin typeface="Verdana"/>
              <a:cs typeface="Verdana"/>
            </a:endParaRPr>
          </a:p>
          <a:p>
            <a:pPr marL="114300" indent="0" algn="r">
              <a:buNone/>
            </a:pPr>
            <a:r>
              <a:rPr lang="en-US" sz="2000" dirty="0" smtClean="0">
                <a:solidFill>
                  <a:srgbClr val="002060"/>
                </a:solidFill>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1028700" y="1311206"/>
            <a:ext cx="7629320" cy="5062924"/>
          </a:xfrm>
          <a:prstGeom prst="rect">
            <a:avLst/>
          </a:prstGeom>
        </p:spPr>
        <p:txBody>
          <a:bodyPr wrap="square">
            <a:spAutoFit/>
          </a:bodyPr>
          <a:lstStyle/>
          <a:p>
            <a:pPr marL="114300" indent="0">
              <a:buNone/>
            </a:pPr>
            <a:r>
              <a:rPr lang="en-US" sz="1700" dirty="0" smtClean="0">
                <a:solidFill>
                  <a:srgbClr val="002060"/>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002060"/>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Decide whether two quantities are in a proportional relationship</a:t>
            </a:r>
            <a:r>
              <a:rPr lang="en-US" sz="1700" dirty="0" smtClean="0">
                <a:solidFill>
                  <a:srgbClr val="002060"/>
                </a:solidFill>
                <a:latin typeface="Verdana" pitchFamily="34" charset="0"/>
                <a:ea typeface="Verdana" pitchFamily="34" charset="0"/>
                <a:cs typeface="Verdana" pitchFamily="34" charset="0"/>
              </a:rPr>
              <a:t>, 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Identify the constant of proportionality (unit rate) in tables</a:t>
            </a:r>
            <a:r>
              <a:rPr lang="en-US" sz="1700" dirty="0" smtClean="0">
                <a:solidFill>
                  <a:srgbClr val="002060"/>
                </a:solidFill>
                <a:latin typeface="Verdana" pitchFamily="34" charset="0"/>
                <a:ea typeface="Verdana" pitchFamily="34" charset="0"/>
                <a:cs typeface="Verdana" pitchFamily="34" charset="0"/>
              </a:rPr>
              <a:t>, graphs, equations, diagrams, and verbal descriptions of proportional relationships.</a:t>
            </a:r>
          </a:p>
          <a:p>
            <a:pPr marL="571500" lvl="0" indent="-457200">
              <a:buFont typeface="+mj-lt"/>
              <a:buAutoNum type="alphaLcPeriod"/>
            </a:pPr>
            <a:r>
              <a:rPr lang="en-US" sz="1700" b="1" dirty="0" smtClean="0">
                <a:solidFill>
                  <a:srgbClr val="002060"/>
                </a:solidFill>
                <a:latin typeface="Verdana" pitchFamily="34" charset="0"/>
                <a:ea typeface="Verdana" pitchFamily="34" charset="0"/>
                <a:cs typeface="Verdana" pitchFamily="34" charset="0"/>
              </a:rPr>
              <a:t>Represent proportional relationships by equations</a:t>
            </a:r>
            <a:r>
              <a:rPr lang="en-US" sz="1700" dirty="0" smtClean="0">
                <a:solidFill>
                  <a:srgbClr val="002060"/>
                </a:solidFill>
                <a:latin typeface="Verdana" pitchFamily="34" charset="0"/>
                <a:ea typeface="Verdana" pitchFamily="34" charset="0"/>
                <a:cs typeface="Verdana" pitchFamily="34" charset="0"/>
              </a:rPr>
              <a:t>.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002060"/>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002060"/>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903117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245776"/>
            <a:ext cx="9143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Goals to Focus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1000" dirty="0" smtClean="0">
              <a:solidFill>
                <a:schemeClr val="tx2"/>
              </a:solidFill>
              <a:latin typeface="Verdana"/>
              <a:cs typeface="Verdana"/>
            </a:endParaRPr>
          </a:p>
          <a:p>
            <a:r>
              <a:rPr lang="en-US" sz="2400" dirty="0" smtClean="0">
                <a:solidFill>
                  <a:srgbClr val="002060"/>
                </a:solidFill>
                <a:latin typeface="Verdana"/>
                <a:cs typeface="Verdana"/>
              </a:rPr>
              <a:t>Mr. Donnelly’s goal for students’ learning:</a:t>
            </a:r>
          </a:p>
          <a:p>
            <a:endParaRPr lang="en-US" sz="2400" i="1" dirty="0" smtClean="0">
              <a:solidFill>
                <a:srgbClr val="002060"/>
              </a:solidFill>
              <a:latin typeface="Verdana"/>
              <a:ea typeface="ＭＳ 明朝"/>
              <a:cs typeface="Verdana"/>
            </a:endParaRPr>
          </a:p>
          <a:p>
            <a:r>
              <a:rPr lang="en-US" sz="2400" i="1" dirty="0" smtClean="0">
                <a:solidFill>
                  <a:srgbClr val="002060"/>
                </a:solidFill>
                <a:latin typeface="Verdana"/>
                <a:ea typeface="ＭＳ 明朝"/>
                <a:cs typeface="Verdana"/>
              </a:rPr>
              <a:t>Students will recognize that quantities that are in a proportional (multiplicative) relationship grow at a constant rate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and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that there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are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three key strategies </a:t>
            </a:r>
            <a:r>
              <a:rPr lang="en-US"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that could </a:t>
            </a: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be used to solve problems of this type – scaling up, scale factor, and unit rate.</a:t>
            </a:r>
            <a:endParaRPr lang="en-US" sz="6000" i="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11480" lvl="1" indent="0">
              <a:buNone/>
            </a:pPr>
            <a:endParaRPr lang="en-US" sz="2400" i="1" dirty="0" smtClean="0">
              <a:solidFill>
                <a:srgbClr val="002060"/>
              </a:solidFill>
              <a:latin typeface="Verdana"/>
              <a:ea typeface="ＭＳ 明朝"/>
              <a:cs typeface="Verdana"/>
            </a:endParaRPr>
          </a:p>
          <a:p>
            <a:pPr marL="342900" indent="-342900">
              <a:buFont typeface="Arial"/>
              <a:buChar char="•"/>
            </a:pPr>
            <a:r>
              <a:rPr lang="en-US" sz="2400" dirty="0" smtClean="0">
                <a:solidFill>
                  <a:srgbClr val="002060"/>
                </a:solidFill>
                <a:latin typeface="Verdana"/>
                <a:ea typeface="ＭＳ 明朝"/>
                <a:cs typeface="Verdana"/>
              </a:rPr>
              <a:t>How does his goal align with this next teaching practice?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811145" y="316578"/>
            <a:ext cx="1246214" cy="141560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ight Arrow 41">
            <a:hlinkClick r:id="rId6" action="ppaction://hlinksldjump"/>
          </p:cNvPr>
          <p:cNvSpPr/>
          <p:nvPr/>
        </p:nvSpPr>
        <p:spPr>
          <a:xfrm>
            <a:off x="7540212" y="5450416"/>
            <a:ext cx="541866" cy="321734"/>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Implement Tasks that Promote </a:t>
            </a:r>
          </a:p>
          <a:p>
            <a:pPr lvl="0" algn="ctr">
              <a:spcBef>
                <a:spcPct val="0"/>
              </a:spcBef>
              <a:defRPr/>
            </a:pPr>
            <a:r>
              <a:rPr lang="en-US" sz="2800" b="1" dirty="0" smtClean="0">
                <a:solidFill>
                  <a:srgbClr val="002060"/>
                </a:solidFill>
                <a:latin typeface="Verdana"/>
                <a:cs typeface="Verdana"/>
              </a:rPr>
              <a:t>Reasoning and Problem Solving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57325"/>
            <a:ext cx="7477125" cy="4191000"/>
          </a:xfrm>
          <a:prstGeom prst="rect">
            <a:avLst/>
          </a:prstGeom>
        </p:spPr>
        <p:txBody>
          <a:bodyPr vert="horz" lIns="91440" tIns="45720" rIns="91440" bIns="45720" rtlCol="0">
            <a:noAutofit/>
          </a:bodyPr>
          <a:lstStyle/>
          <a:p>
            <a:pPr>
              <a:spcBef>
                <a:spcPts val="1200"/>
              </a:spcBef>
              <a:spcAft>
                <a:spcPts val="600"/>
              </a:spcAft>
              <a:buNone/>
            </a:pPr>
            <a:r>
              <a:rPr lang="en-US" sz="2600" dirty="0" smtClean="0">
                <a:solidFill>
                  <a:srgbClr val="002060"/>
                </a:solidFill>
                <a:latin typeface="Verdana" pitchFamily="34" charset="0"/>
                <a:ea typeface="Verdana" pitchFamily="34" charset="0"/>
                <a:cs typeface="Verdana" pitchFamily="34" charset="0"/>
              </a:rPr>
              <a:t>Mathematical tasks should: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Build on students’ current understanding; and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68187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50" y="2909566"/>
            <a:ext cx="4334300" cy="50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3054" y="3404116"/>
            <a:ext cx="7772400" cy="646331"/>
          </a:xfrm>
          <a:prstGeom prst="rect">
            <a:avLst/>
          </a:prstGeom>
        </p:spPr>
        <p:txBody>
          <a:bodyPr wrap="square">
            <a:spAutoFit/>
          </a:bodyPr>
          <a:lstStyle/>
          <a:p>
            <a:r>
              <a:rPr lang="en-US" b="1" dirty="0"/>
              <a:t>For $144 per year, your school will get a FREE print-only subscription to one of the following award-winning journals:</a:t>
            </a:r>
            <a:r>
              <a:rPr lang="en-US" dirty="0"/>
              <a:t> </a:t>
            </a:r>
            <a:endParaRPr lang="en-US" dirty="0">
              <a:effectLst/>
            </a:endParaRP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4050447"/>
            <a:ext cx="4953000" cy="117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883" y="3831082"/>
            <a:ext cx="2795517" cy="21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2956" y="5075418"/>
            <a:ext cx="8469155" cy="1754326"/>
          </a:xfrm>
          <a:prstGeom prst="rect">
            <a:avLst/>
          </a:prstGeom>
        </p:spPr>
        <p:txBody>
          <a:bodyPr wrap="square">
            <a:spAutoFit/>
          </a:bodyPr>
          <a:lstStyle/>
          <a:p>
            <a:r>
              <a:rPr lang="en-US" b="1" dirty="0"/>
              <a:t>Five FREE E-Memberships for teachers in your school</a:t>
            </a:r>
            <a:r>
              <a:rPr lang="en-US" dirty="0"/>
              <a:t> </a:t>
            </a:r>
          </a:p>
          <a:p>
            <a:r>
              <a:rPr lang="en-US" dirty="0"/>
              <a:t>All the </a:t>
            </a:r>
            <a:r>
              <a:rPr lang="en-US" dirty="0">
                <a:hlinkClick r:id="rId7" tooltip="Full Individual Membership and E-Membership"/>
              </a:rPr>
              <a:t>benefits of an e-membership</a:t>
            </a:r>
            <a:r>
              <a:rPr lang="en-US" dirty="0"/>
              <a:t> including full access to </a:t>
            </a:r>
            <a:endParaRPr lang="en-US" dirty="0" smtClean="0"/>
          </a:p>
          <a:p>
            <a:r>
              <a:rPr lang="en-US" dirty="0" smtClean="0"/>
              <a:t>the </a:t>
            </a:r>
            <a:r>
              <a:rPr lang="en-US" dirty="0"/>
              <a:t>digital edition of </a:t>
            </a:r>
            <a:r>
              <a:rPr lang="en-US" i="1" dirty="0"/>
              <a:t>Teaching Children Mathematics</a:t>
            </a:r>
            <a:r>
              <a:rPr lang="en-US" dirty="0"/>
              <a:t> or </a:t>
            </a:r>
            <a:r>
              <a:rPr lang="en-US" dirty="0" smtClean="0"/>
              <a:t/>
            </a:r>
            <a:br>
              <a:rPr lang="en-US" dirty="0" smtClean="0"/>
            </a:br>
            <a:r>
              <a:rPr lang="en-US" i="1" dirty="0" smtClean="0"/>
              <a:t>Mathematics </a:t>
            </a:r>
            <a:r>
              <a:rPr lang="en-US" i="1" dirty="0"/>
              <a:t>Teaching in the Middle School</a:t>
            </a:r>
            <a:r>
              <a:rPr lang="en-US" dirty="0"/>
              <a:t> (a $72 value!) FREE! </a:t>
            </a:r>
            <a:endParaRPr lang="en-US" dirty="0" smtClean="0"/>
          </a:p>
          <a:p>
            <a:r>
              <a:rPr lang="en-US" dirty="0" smtClean="0"/>
              <a:t>To </a:t>
            </a:r>
            <a:r>
              <a:rPr lang="en-US" dirty="0"/>
              <a:t>involve more teachers, additional e-memberships can be added </a:t>
            </a:r>
            <a:endParaRPr lang="en-US" dirty="0" smtClean="0"/>
          </a:p>
          <a:p>
            <a:r>
              <a:rPr lang="en-US" dirty="0" smtClean="0"/>
              <a:t>for </a:t>
            </a:r>
            <a:r>
              <a:rPr lang="en-US" dirty="0"/>
              <a:t>just $10 each</a:t>
            </a:r>
            <a:r>
              <a:rPr lang="en-US" dirty="0" smtClean="0"/>
              <a:t>.</a:t>
            </a:r>
            <a:endParaRPr lang="en-US" dirty="0"/>
          </a:p>
        </p:txBody>
      </p:sp>
      <p:sp>
        <p:nvSpPr>
          <p:cNvPr id="11"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788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b="1" dirty="0">
                <a:solidFill>
                  <a:srgbClr val="0000FF"/>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066919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438" y="5911728"/>
            <a:ext cx="2673270" cy="696059"/>
          </a:xfrm>
          <a:prstGeom prst="rect">
            <a:avLst/>
          </a:prstGeom>
        </p:spPr>
      </p:pic>
      <p:sp>
        <p:nvSpPr>
          <p:cNvPr id="9" name="Title 1"/>
          <p:cNvSpPr txBox="1">
            <a:spLocks/>
          </p:cNvSpPr>
          <p:nvPr/>
        </p:nvSpPr>
        <p:spPr>
          <a:xfrm>
            <a:off x="1009649" y="319177"/>
            <a:ext cx="813435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Comparing Tasks</a:t>
            </a:r>
            <a:endParaRPr kumimoji="0" lang="en-US" sz="3200" b="1" u="none" strike="noStrike" kern="1200" cap="none" spc="0" normalizeH="0" baseline="0" noProof="0" dirty="0" smtClean="0">
              <a:ln>
                <a:noFill/>
              </a:ln>
              <a:solidFill>
                <a:srgbClr val="002060"/>
              </a:solidFill>
              <a:effectLst/>
              <a:uLnTx/>
              <a:uFillTx/>
              <a:latin typeface="Verdana"/>
              <a:ea typeface="Verdana" pitchFamily="34" charset="0"/>
              <a:cs typeface="Verdana"/>
            </a:endParaRPr>
          </a:p>
        </p:txBody>
      </p:sp>
      <p:sp>
        <p:nvSpPr>
          <p:cNvPr id="3" name="Content Placeholder 2"/>
          <p:cNvSpPr>
            <a:spLocks noGrp="1"/>
          </p:cNvSpPr>
          <p:nvPr>
            <p:ph sz="half" idx="4294967295"/>
          </p:nvPr>
        </p:nvSpPr>
        <p:spPr>
          <a:xfrm>
            <a:off x="5162550" y="1861006"/>
            <a:ext cx="3703318" cy="4525963"/>
          </a:xfrm>
        </p:spPr>
        <p:txBody>
          <a:bodyPr/>
          <a:lstStyle/>
          <a:p>
            <a:r>
              <a:rPr lang="en-US" sz="2400" dirty="0">
                <a:solidFill>
                  <a:srgbClr val="002060"/>
                </a:solidFill>
                <a:latin typeface="Verdana"/>
                <a:cs typeface="Verdana"/>
              </a:rPr>
              <a:t>How is Mr. Donnelly’s task (Candy Jar) similar to or different from the Missing Value problem?</a:t>
            </a:r>
          </a:p>
          <a:p>
            <a:endParaRPr lang="en-US" sz="2400" dirty="0">
              <a:solidFill>
                <a:srgbClr val="002060"/>
              </a:solidFill>
            </a:endParaRPr>
          </a:p>
          <a:p>
            <a:r>
              <a:rPr lang="en-US" sz="2400" dirty="0">
                <a:solidFill>
                  <a:srgbClr val="002060"/>
                </a:solidFill>
                <a:latin typeface="Verdana"/>
                <a:cs typeface="Verdana"/>
              </a:rPr>
              <a:t>Which one is more likely to promote problem solving?</a:t>
            </a:r>
          </a:p>
          <a:p>
            <a:endParaRPr lang="en-US" dirty="0"/>
          </a:p>
        </p:txBody>
      </p:sp>
      <p:sp>
        <p:nvSpPr>
          <p:cNvPr id="7" name="Content Placeholder 6"/>
          <p:cNvSpPr>
            <a:spLocks noGrp="1"/>
          </p:cNvSpPr>
          <p:nvPr>
            <p:ph sz="half" idx="4294967295"/>
          </p:nvPr>
        </p:nvSpPr>
        <p:spPr>
          <a:xfrm>
            <a:off x="1009650" y="1546314"/>
            <a:ext cx="4107872" cy="4525963"/>
          </a:xfrm>
        </p:spPr>
        <p:txBody>
          <a:bodyPr/>
          <a:lstStyle/>
          <a:p>
            <a:pPr marL="114300" indent="0">
              <a:buNone/>
            </a:pPr>
            <a:r>
              <a:rPr lang="en-US" sz="2200" u="sng" dirty="0" smtClean="0">
                <a:solidFill>
                  <a:srgbClr val="002060"/>
                </a:solidFill>
                <a:latin typeface="Verdana"/>
                <a:cs typeface="Verdana"/>
              </a:rPr>
              <a:t>Finding </a:t>
            </a:r>
            <a:r>
              <a:rPr lang="en-US" sz="2200" u="sng" dirty="0">
                <a:solidFill>
                  <a:srgbClr val="002060"/>
                </a:solidFill>
                <a:latin typeface="Verdana"/>
                <a:cs typeface="Verdana"/>
              </a:rPr>
              <a:t>the Missing Value </a:t>
            </a:r>
          </a:p>
          <a:p>
            <a:pPr marL="114300" indent="0">
              <a:buNone/>
            </a:pPr>
            <a:r>
              <a:rPr lang="en-US" sz="2200" dirty="0">
                <a:solidFill>
                  <a:srgbClr val="002060"/>
                </a:solidFill>
                <a:latin typeface="Verdana"/>
                <a:cs typeface="Verdana"/>
              </a:rPr>
              <a:t>Find the value of the unknown in each of the proportions shown below.</a:t>
            </a:r>
          </a:p>
          <a:p>
            <a:endParaRPr lang="en-US" dirty="0"/>
          </a:p>
        </p:txBody>
      </p:sp>
      <p:grpSp>
        <p:nvGrpSpPr>
          <p:cNvPr id="2" name="Group 1"/>
          <p:cNvGrpSpPr/>
          <p:nvPr/>
        </p:nvGrpSpPr>
        <p:grpSpPr>
          <a:xfrm>
            <a:off x="1690373" y="3291941"/>
            <a:ext cx="2530655" cy="2573847"/>
            <a:chOff x="4993033" y="4049555"/>
            <a:chExt cx="2530655" cy="2573847"/>
          </a:xfrm>
        </p:grpSpPr>
        <p:pic>
          <p:nvPicPr>
            <p:cNvPr id="10" name="Picture 9" descr="ph5515-smith:Domain:Education.Pitt.Edu:Users:pegs:Documents:NCTM2013:Impactful Teaching Practice 2_files:image002.png"/>
            <p:cNvPicPr/>
            <p:nvPr/>
          </p:nvPicPr>
          <p:blipFill>
            <a:blip r:embed="rId4">
              <a:extLst>
                <a:ext uri="{28A0092B-C50C-407E-A947-70E740481C1C}">
                  <a14:useLocalDpi xmlns:a14="http://schemas.microsoft.com/office/drawing/2010/main" val="0"/>
                </a:ext>
              </a:extLst>
            </a:blip>
            <a:srcRect/>
            <a:stretch>
              <a:fillRect/>
            </a:stretch>
          </p:blipFill>
          <p:spPr bwMode="auto">
            <a:xfrm>
              <a:off x="5017767" y="4049555"/>
              <a:ext cx="990483" cy="752207"/>
            </a:xfrm>
            <a:prstGeom prst="rect">
              <a:avLst/>
            </a:prstGeom>
            <a:noFill/>
            <a:ln>
              <a:noFill/>
            </a:ln>
          </p:spPr>
        </p:pic>
        <p:pic>
          <p:nvPicPr>
            <p:cNvPr id="11" name="Picture 10" descr="ph5515-smith:Domain:Education.Pitt.Edu:Users:pegs:Documents:NCTM2013:Impactful Teaching Practice 2_files:image004.png"/>
            <p:cNvPicPr/>
            <p:nvPr/>
          </p:nvPicPr>
          <p:blipFill>
            <a:blip r:embed="rId5">
              <a:extLst>
                <a:ext uri="{28A0092B-C50C-407E-A947-70E740481C1C}">
                  <a14:useLocalDpi xmlns:a14="http://schemas.microsoft.com/office/drawing/2010/main" val="0"/>
                </a:ext>
              </a:extLst>
            </a:blip>
            <a:srcRect/>
            <a:stretch>
              <a:fillRect/>
            </a:stretch>
          </p:blipFill>
          <p:spPr bwMode="auto">
            <a:xfrm>
              <a:off x="6605480" y="4049555"/>
              <a:ext cx="827407" cy="752207"/>
            </a:xfrm>
            <a:prstGeom prst="rect">
              <a:avLst/>
            </a:prstGeom>
            <a:noFill/>
            <a:ln>
              <a:noFill/>
            </a:ln>
          </p:spPr>
        </p:pic>
        <p:pic>
          <p:nvPicPr>
            <p:cNvPr id="12" name="Picture 11" descr="ph5515-smith:Domain:Education.Pitt.Edu:Users:pegs:Documents:NCTM2013:Impactful Teaching Practice 2_files:image006.png"/>
            <p:cNvPicPr/>
            <p:nvPr/>
          </p:nvPicPr>
          <p:blipFill>
            <a:blip r:embed="rId6">
              <a:extLst>
                <a:ext uri="{28A0092B-C50C-407E-A947-70E740481C1C}">
                  <a14:useLocalDpi xmlns:a14="http://schemas.microsoft.com/office/drawing/2010/main" val="0"/>
                </a:ext>
              </a:extLst>
            </a:blip>
            <a:srcRect/>
            <a:stretch>
              <a:fillRect/>
            </a:stretch>
          </p:blipFill>
          <p:spPr bwMode="auto">
            <a:xfrm>
              <a:off x="5017768" y="4863720"/>
              <a:ext cx="990482" cy="752464"/>
            </a:xfrm>
            <a:prstGeom prst="rect">
              <a:avLst/>
            </a:prstGeom>
            <a:noFill/>
            <a:ln>
              <a:noFill/>
            </a:ln>
          </p:spPr>
        </p:pic>
        <p:pic>
          <p:nvPicPr>
            <p:cNvPr id="13" name="Picture 12" descr="ph5515-smith:Domain:Education.Pitt.Edu:Users:pegs:Documents:NCTM2013:Impactful Teaching Practice 2_files:image008.png"/>
            <p:cNvPicPr/>
            <p:nvPr/>
          </p:nvPicPr>
          <p:blipFill>
            <a:blip r:embed="rId7">
              <a:extLst>
                <a:ext uri="{28A0092B-C50C-407E-A947-70E740481C1C}">
                  <a14:useLocalDpi xmlns:a14="http://schemas.microsoft.com/office/drawing/2010/main" val="0"/>
                </a:ext>
              </a:extLst>
            </a:blip>
            <a:srcRect/>
            <a:stretch>
              <a:fillRect/>
            </a:stretch>
          </p:blipFill>
          <p:spPr bwMode="auto">
            <a:xfrm>
              <a:off x="6605480" y="4897095"/>
              <a:ext cx="918208" cy="719089"/>
            </a:xfrm>
            <a:prstGeom prst="rect">
              <a:avLst/>
            </a:prstGeom>
            <a:noFill/>
            <a:ln>
              <a:noFill/>
            </a:ln>
          </p:spPr>
        </p:pic>
        <p:pic>
          <p:nvPicPr>
            <p:cNvPr id="14" name="Picture 13" descr="ph5515-smith:Domain:Education.Pitt.Edu:Users:pegs:Documents:NCTM2013:Impactful Teaching Practice 2_files:image010.png"/>
            <p:cNvPicPr/>
            <p:nvPr/>
          </p:nvPicPr>
          <p:blipFill>
            <a:blip r:embed="rId8">
              <a:extLst>
                <a:ext uri="{28A0092B-C50C-407E-A947-70E740481C1C}">
                  <a14:useLocalDpi xmlns:a14="http://schemas.microsoft.com/office/drawing/2010/main" val="0"/>
                </a:ext>
              </a:extLst>
            </a:blip>
            <a:srcRect/>
            <a:stretch>
              <a:fillRect/>
            </a:stretch>
          </p:blipFill>
          <p:spPr bwMode="auto">
            <a:xfrm>
              <a:off x="4993033" y="5777729"/>
              <a:ext cx="1015216" cy="830058"/>
            </a:xfrm>
            <a:prstGeom prst="rect">
              <a:avLst/>
            </a:prstGeom>
            <a:noFill/>
            <a:ln>
              <a:noFill/>
            </a:ln>
          </p:spPr>
        </p:pic>
        <p:pic>
          <p:nvPicPr>
            <p:cNvPr id="15" name="Picture 14" descr="ph5515-smith:Domain:Education.Pitt.Edu:Users:pegs:Documents:NCTM2013:Impactful Teaching Practice 2_files:image012.png"/>
            <p:cNvPicPr/>
            <p:nvPr/>
          </p:nvPicPr>
          <p:blipFill>
            <a:blip r:embed="rId9">
              <a:extLst>
                <a:ext uri="{28A0092B-C50C-407E-A947-70E740481C1C}">
                  <a14:useLocalDpi xmlns:a14="http://schemas.microsoft.com/office/drawing/2010/main" val="0"/>
                </a:ext>
              </a:extLst>
            </a:blip>
            <a:srcRect/>
            <a:stretch>
              <a:fillRect/>
            </a:stretch>
          </p:blipFill>
          <p:spPr bwMode="auto">
            <a:xfrm>
              <a:off x="6605480" y="5714881"/>
              <a:ext cx="918208" cy="908521"/>
            </a:xfrm>
            <a:prstGeom prst="rect">
              <a:avLst/>
            </a:prstGeom>
            <a:noFill/>
            <a:ln>
              <a:noFill/>
            </a:ln>
          </p:spPr>
        </p:pic>
      </p:grpSp>
      <p:grpSp>
        <p:nvGrpSpPr>
          <p:cNvPr id="16" name="Group 15"/>
          <p:cNvGrpSpPr/>
          <p:nvPr/>
        </p:nvGrpSpPr>
        <p:grpSpPr>
          <a:xfrm>
            <a:off x="1" y="-23724"/>
            <a:ext cx="1020617" cy="6894423"/>
            <a:chOff x="1" y="-23724"/>
            <a:chExt cx="1020617" cy="6894423"/>
          </a:xfrm>
        </p:grpSpPr>
        <p:pic>
          <p:nvPicPr>
            <p:cNvPr id="17" name="Picture 16" descr="14861 principles to action cover bar 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8" name="Picture 17" descr="14861 principles to action cover.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47565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dirty="0" smtClean="0">
                <a:solidFill>
                  <a:schemeClr val="tx2">
                    <a:lumMod val="75000"/>
                  </a:schemeClr>
                </a:solidFill>
              </a:rPr>
              <a:t>Core Instructional Issue</a:t>
            </a:r>
          </a:p>
        </p:txBody>
      </p:sp>
      <p:sp>
        <p:nvSpPr>
          <p:cNvPr id="63491" name="Rectangle 3"/>
          <p:cNvSpPr>
            <a:spLocks noGrp="1" noChangeArrowheads="1"/>
          </p:cNvSpPr>
          <p:nvPr>
            <p:ph idx="1"/>
          </p:nvPr>
        </p:nvSpPr>
        <p:spPr>
          <a:xfrm>
            <a:off x="1447800" y="1676400"/>
            <a:ext cx="7119937" cy="4319587"/>
          </a:xfrm>
        </p:spPr>
        <p:txBody>
          <a:bodyPr/>
          <a:lstStyle/>
          <a:p>
            <a:pPr marL="0" indent="0" algn="ctr" eaLnBrk="1" hangingPunct="1">
              <a:buFontTx/>
              <a:buNone/>
            </a:pPr>
            <a:r>
              <a:rPr lang="en-US" sz="3600" dirty="0" smtClean="0">
                <a:solidFill>
                  <a:schemeClr val="tx2">
                    <a:lumMod val="75000"/>
                  </a:schemeClr>
                </a:solidFill>
              </a:rPr>
              <a:t>Do </a:t>
            </a:r>
            <a:r>
              <a:rPr lang="en-US" sz="3600" i="1" dirty="0" smtClean="0">
                <a:solidFill>
                  <a:schemeClr val="tx2">
                    <a:lumMod val="75000"/>
                  </a:schemeClr>
                </a:solidFill>
              </a:rPr>
              <a:t>all </a:t>
            </a:r>
            <a:r>
              <a:rPr lang="en-US" sz="3600" dirty="0" smtClean="0">
                <a:solidFill>
                  <a:schemeClr val="tx2">
                    <a:lumMod val="75000"/>
                  </a:schemeClr>
                </a:solidFill>
              </a:rPr>
              <a:t>students have the opportunity to engage in mathematical tasks that promote students’ attainment of the mathematical practices on a regular basis? </a:t>
            </a:r>
          </a:p>
          <a:p>
            <a:pPr marL="0" indent="0" eaLnBrk="1" hangingPunct="1">
              <a:buFontTx/>
              <a:buNone/>
            </a:pPr>
            <a:endParaRPr lang="en-US" dirty="0" smtClean="0"/>
          </a:p>
        </p:txBody>
      </p:sp>
    </p:spTree>
    <p:extLst>
      <p:ext uri="{BB962C8B-B14F-4D97-AF65-F5344CB8AC3E}">
        <p14:creationId xmlns:p14="http://schemas.microsoft.com/office/powerpoint/2010/main" val="1593282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Facilitate </a:t>
            </a:r>
          </a:p>
          <a:p>
            <a:pPr lvl="0" algn="ctr">
              <a:spcBef>
                <a:spcPct val="0"/>
              </a:spcBef>
              <a:defRPr/>
            </a:pPr>
            <a:r>
              <a:rPr lang="en-US" sz="2800" b="1" dirty="0" smtClean="0">
                <a:solidFill>
                  <a:srgbClr val="002060"/>
                </a:solidFill>
                <a:latin typeface="Verdana"/>
                <a:cs typeface="Verdana"/>
              </a:rPr>
              <a:t>Meaningful Mathematical Discourse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643109"/>
            <a:ext cx="7419975" cy="4616648"/>
          </a:xfrm>
          <a:prstGeom prst="rect">
            <a:avLst/>
          </a:prstGeom>
        </p:spPr>
        <p:txBody>
          <a:bodyPr wrap="square">
            <a:spAutoFit/>
          </a:bodyPr>
          <a:lstStyle/>
          <a:p>
            <a:pPr marL="114300" indent="-76200">
              <a:buNone/>
            </a:pPr>
            <a:r>
              <a:rPr lang="en-US" sz="2800" dirty="0" smtClean="0">
                <a:solidFill>
                  <a:srgbClr val="002060"/>
                </a:solidFill>
                <a:cs typeface="Verdana"/>
              </a:rPr>
              <a:t>Mathematical Discourse should:</a:t>
            </a:r>
          </a:p>
          <a:p>
            <a:pPr marL="342900" indent="-342900">
              <a:spcBef>
                <a:spcPts val="1200"/>
              </a:spcBef>
              <a:buFont typeface="Arial"/>
              <a:buChar char="•"/>
            </a:pPr>
            <a:r>
              <a:rPr lang="en-US" sz="2800" dirty="0" smtClean="0">
                <a:solidFill>
                  <a:srgbClr val="002060"/>
                </a:solidFill>
                <a:cs typeface="Verdana"/>
              </a:rPr>
              <a:t>Build on and honor students’ thinking;</a:t>
            </a:r>
          </a:p>
          <a:p>
            <a:pPr marL="342900" indent="-342900">
              <a:lnSpc>
                <a:spcPct val="110000"/>
              </a:lnSpc>
              <a:spcBef>
                <a:spcPts val="1200"/>
              </a:spcBef>
              <a:buFont typeface="Arial"/>
              <a:buChar char="•"/>
            </a:pPr>
            <a:r>
              <a:rPr lang="en-US" sz="2800" dirty="0" smtClean="0">
                <a:solidFill>
                  <a:srgbClr val="002060"/>
                </a:solidFill>
                <a:cs typeface="Verdana"/>
              </a:rPr>
              <a:t>Provide students with the opportunity to share ideas, clarify understandings, and develop convincing arguments; and</a:t>
            </a:r>
          </a:p>
          <a:p>
            <a:pPr marL="342900" indent="-342900">
              <a:lnSpc>
                <a:spcPct val="110000"/>
              </a:lnSpc>
              <a:spcBef>
                <a:spcPts val="1200"/>
              </a:spcBef>
              <a:buFont typeface="Arial"/>
              <a:buChar char="•"/>
            </a:pPr>
            <a:r>
              <a:rPr lang="en-US" sz="2800" dirty="0" smtClean="0">
                <a:solidFill>
                  <a:srgbClr val="002060"/>
                </a:solidFill>
                <a:cs typeface="Verdana"/>
              </a:rPr>
              <a:t>Advance the mathematical learning of the whole class.</a:t>
            </a:r>
          </a:p>
          <a:p>
            <a:pPr marL="342900" indent="-342900">
              <a:lnSpc>
                <a:spcPct val="80000"/>
              </a:lnSpc>
              <a:buFont typeface="Arial"/>
              <a:buChar char="•"/>
            </a:pPr>
            <a:endParaRPr lang="en-US" sz="2000" dirty="0" smtClean="0">
              <a:solidFill>
                <a:srgbClr val="1F497D"/>
              </a:solidFill>
              <a:latin typeface="Verdana"/>
              <a:cs typeface="Verdana"/>
            </a:endParaRPr>
          </a:p>
          <a:p>
            <a:endParaRPr lang="en-US"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Facilitate </a:t>
            </a:r>
          </a:p>
          <a:p>
            <a:pPr lvl="0" algn="ctr">
              <a:spcBef>
                <a:spcPct val="0"/>
              </a:spcBef>
              <a:defRPr/>
            </a:pPr>
            <a:r>
              <a:rPr lang="en-US" sz="2800" b="1" dirty="0" smtClean="0">
                <a:solidFill>
                  <a:srgbClr val="002060"/>
                </a:solidFill>
                <a:latin typeface="Verdana"/>
                <a:cs typeface="Verdana"/>
              </a:rPr>
              <a:t>Meaningful Mathematical Discourse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020619" y="1437141"/>
            <a:ext cx="7780482" cy="5139869"/>
          </a:xfrm>
          <a:prstGeom prst="rect">
            <a:avLst/>
          </a:prstGeom>
        </p:spPr>
        <p:txBody>
          <a:bodyPr wrap="square">
            <a:spAutoFit/>
          </a:bodyPr>
          <a:lstStyle/>
          <a:p>
            <a:pPr marL="342900" indent="-342900">
              <a:lnSpc>
                <a:spcPct val="80000"/>
              </a:lnSpc>
              <a:buFont typeface="Arial"/>
              <a:buChar char="•"/>
            </a:pPr>
            <a:endParaRPr lang="en-US" sz="2000" dirty="0" smtClean="0">
              <a:solidFill>
                <a:srgbClr val="1F497D"/>
              </a:solidFill>
              <a:latin typeface="Verdana"/>
              <a:cs typeface="Verdana"/>
            </a:endParaRPr>
          </a:p>
          <a:p>
            <a:pPr marL="114300" indent="0" algn="ctr">
              <a:buNone/>
            </a:pPr>
            <a:r>
              <a:rPr lang="en-US" sz="3200" i="1" dirty="0" smtClean="0">
                <a:solidFill>
                  <a:srgbClr val="002060"/>
                </a:solidFill>
                <a:cs typeface="Verdana"/>
              </a:rPr>
              <a:t>Discussions that focus on cognitively challenging mathematical tasks, namely those that promote thinking, reasoning, and problem solving, are a primary mechanism for promoting conceptual understanding of mathematics (Hatano &amp; Inagaki, 1991; Michaels, O’Connor, &amp; Resnick, 2008).</a:t>
            </a:r>
          </a:p>
          <a:p>
            <a:pPr marL="114300" indent="0" algn="ctr">
              <a:buNone/>
            </a:pPr>
            <a:endParaRPr lang="en-US" sz="2000" dirty="0" smtClean="0">
              <a:solidFill>
                <a:srgbClr val="002060"/>
              </a:solidFill>
              <a:cs typeface="Verdana"/>
            </a:endParaRPr>
          </a:p>
          <a:p>
            <a:pPr marL="114300" indent="0" algn="r">
              <a:buNone/>
            </a:pPr>
            <a:r>
              <a:rPr lang="en-US" dirty="0" smtClean="0">
                <a:solidFill>
                  <a:srgbClr val="002060"/>
                </a:solidFill>
                <a:cs typeface="Verdana"/>
              </a:rPr>
              <a:t>Smith, Hughes, Engle &amp; Stein, 2009, p. 549</a:t>
            </a:r>
          </a:p>
          <a:p>
            <a:endParaRPr lang="en-US" dirty="0" smtClean="0">
              <a:solidFill>
                <a:srgbClr val="002060"/>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45496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747829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Meaningful Discourse</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6709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612900" y="1969484"/>
            <a:ext cx="6321644" cy="2616101"/>
          </a:xfrm>
          <a:prstGeom prst="rect">
            <a:avLst/>
          </a:prstGeom>
        </p:spPr>
        <p:txBody>
          <a:bodyPr wrap="square">
            <a:spAutoFit/>
          </a:bodyPr>
          <a:lstStyle/>
          <a:p>
            <a:endParaRPr lang="en-US" sz="2400" dirty="0" smtClean="0">
              <a:solidFill>
                <a:srgbClr val="1F497D"/>
              </a:solidFill>
              <a:latin typeface="Verdana"/>
              <a:cs typeface="Verdana"/>
            </a:endParaRPr>
          </a:p>
          <a:p>
            <a:pPr algn="ctr"/>
            <a:r>
              <a:rPr lang="en-US" sz="2800" dirty="0" smtClean="0">
                <a:solidFill>
                  <a:srgbClr val="002060"/>
                </a:solidFill>
                <a:latin typeface="Verdana"/>
                <a:cs typeface="Verdana"/>
              </a:rPr>
              <a:t>What did Mr. Donnelly do (before or during the discussion) that may have positioned him to engage his students in a productive discussion?</a:t>
            </a:r>
            <a:endParaRPr lang="en-US" sz="2800" dirty="0">
              <a:solidFill>
                <a:srgbClr val="002060"/>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85850" y="274638"/>
            <a:ext cx="6721515" cy="1143000"/>
          </a:xfrm>
        </p:spPr>
        <p:txBody>
          <a:bodyPr>
            <a:noAutofit/>
          </a:bodyPr>
          <a:lstStyle/>
          <a:p>
            <a:r>
              <a:rPr lang="en-US" sz="3200" b="1" dirty="0" smtClean="0">
                <a:solidFill>
                  <a:srgbClr val="003366"/>
                </a:solidFill>
              </a:rPr>
              <a:t>Five Practices for Orchestrating Productive </a:t>
            </a:r>
            <a:r>
              <a:rPr lang="en-US" sz="3200" b="1" dirty="0" smtClean="0">
                <a:solidFill>
                  <a:srgbClr val="003366"/>
                </a:solidFill>
              </a:rPr>
              <a:t>Mathematics Discussions</a:t>
            </a:r>
            <a:endParaRPr lang="en-US" sz="2000" b="1" dirty="0" smtClean="0">
              <a:solidFill>
                <a:srgbClr val="003366"/>
              </a:solidFill>
            </a:endParaRPr>
          </a:p>
        </p:txBody>
      </p:sp>
      <p:sp>
        <p:nvSpPr>
          <p:cNvPr id="142339" name="Rectangle 3"/>
          <p:cNvSpPr>
            <a:spLocks noGrp="1" noChangeArrowheads="1"/>
          </p:cNvSpPr>
          <p:nvPr>
            <p:ph idx="1"/>
          </p:nvPr>
        </p:nvSpPr>
        <p:spPr>
          <a:xfrm>
            <a:off x="1524000" y="1693986"/>
            <a:ext cx="7162800" cy="4525963"/>
          </a:xfrm>
        </p:spPr>
        <p:txBody>
          <a:bodyPr>
            <a:normAutofit/>
          </a:bodyPr>
          <a:lstStyle/>
          <a:p>
            <a:r>
              <a:rPr lang="en-US" sz="2800" b="1" i="1" dirty="0" smtClean="0">
                <a:solidFill>
                  <a:srgbClr val="A31C12"/>
                </a:solidFill>
              </a:rPr>
              <a:t>Anticipating</a:t>
            </a:r>
            <a:r>
              <a:rPr lang="en-US" sz="2800" dirty="0" smtClean="0">
                <a:solidFill>
                  <a:srgbClr val="A31C12"/>
                </a:solidFill>
              </a:rPr>
              <a:t> </a:t>
            </a:r>
            <a:r>
              <a:rPr lang="en-US" sz="2800" dirty="0" smtClean="0">
                <a:solidFill>
                  <a:srgbClr val="003366"/>
                </a:solidFill>
              </a:rPr>
              <a:t>likely student responses</a:t>
            </a:r>
          </a:p>
          <a:p>
            <a:r>
              <a:rPr lang="en-US" sz="2800" b="1" i="1" dirty="0" smtClean="0">
                <a:solidFill>
                  <a:srgbClr val="A31C12"/>
                </a:solidFill>
              </a:rPr>
              <a:t>Monitoring</a:t>
            </a:r>
            <a:r>
              <a:rPr lang="en-US" sz="2800" dirty="0" smtClean="0">
                <a:solidFill>
                  <a:srgbClr val="CC3300"/>
                </a:solidFill>
              </a:rPr>
              <a:t> </a:t>
            </a:r>
            <a:r>
              <a:rPr lang="en-US" sz="2800" dirty="0" smtClean="0">
                <a:solidFill>
                  <a:srgbClr val="003366"/>
                </a:solidFill>
              </a:rPr>
              <a:t>students’ actual responses</a:t>
            </a:r>
          </a:p>
          <a:p>
            <a:r>
              <a:rPr lang="en-US" sz="2800" b="1" i="1" dirty="0" smtClean="0">
                <a:solidFill>
                  <a:srgbClr val="A31C12"/>
                </a:solidFill>
              </a:rPr>
              <a:t>Selecting</a:t>
            </a:r>
            <a:r>
              <a:rPr lang="en-US" sz="2800" dirty="0" smtClean="0">
                <a:solidFill>
                  <a:srgbClr val="00FFFF"/>
                </a:solidFill>
              </a:rPr>
              <a:t> </a:t>
            </a:r>
            <a:r>
              <a:rPr lang="en-US" sz="2800" dirty="0" smtClean="0">
                <a:solidFill>
                  <a:srgbClr val="003366"/>
                </a:solidFill>
              </a:rPr>
              <a:t>particular students to present their work during the whole class discussion</a:t>
            </a:r>
          </a:p>
          <a:p>
            <a:r>
              <a:rPr lang="en-US" sz="2800" b="1" i="1" dirty="0" smtClean="0">
                <a:solidFill>
                  <a:srgbClr val="A31C12"/>
                </a:solidFill>
              </a:rPr>
              <a:t>Sequencing</a:t>
            </a:r>
            <a:r>
              <a:rPr lang="en-US" sz="2800" dirty="0" smtClean="0">
                <a:solidFill>
                  <a:srgbClr val="00FFFF"/>
                </a:solidFill>
              </a:rPr>
              <a:t> </a:t>
            </a:r>
            <a:r>
              <a:rPr lang="en-US" sz="2800" dirty="0" smtClean="0">
                <a:solidFill>
                  <a:srgbClr val="003366"/>
                </a:solidFill>
              </a:rPr>
              <a:t>the students’ presentations</a:t>
            </a:r>
          </a:p>
          <a:p>
            <a:r>
              <a:rPr lang="en-US" sz="2800" b="1" i="1" dirty="0" smtClean="0">
                <a:solidFill>
                  <a:srgbClr val="A31C12"/>
                </a:solidFill>
              </a:rPr>
              <a:t>Connecting</a:t>
            </a:r>
            <a:r>
              <a:rPr lang="en-US" sz="2800" dirty="0" smtClean="0"/>
              <a:t> </a:t>
            </a:r>
            <a:r>
              <a:rPr lang="en-US" sz="2800" dirty="0" smtClean="0">
                <a:solidFill>
                  <a:srgbClr val="003366"/>
                </a:solidFill>
              </a:rPr>
              <a:t>different students’ strategies and ideas in a way that helps students understand the mathematics or science in the lesson.</a:t>
            </a:r>
          </a:p>
        </p:txBody>
      </p:sp>
      <p:pic>
        <p:nvPicPr>
          <p:cNvPr id="6" name="Picture 5"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130" y="5621200"/>
            <a:ext cx="2673270" cy="696059"/>
          </a:xfrm>
          <a:prstGeom prst="rect">
            <a:avLst/>
          </a:prstGeom>
        </p:spPr>
      </p:pic>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extBox 1"/>
          <p:cNvSpPr txBox="1"/>
          <p:nvPr/>
        </p:nvSpPr>
        <p:spPr>
          <a:xfrm>
            <a:off x="1168400" y="5814131"/>
            <a:ext cx="2371611" cy="400110"/>
          </a:xfrm>
          <a:prstGeom prst="rect">
            <a:avLst/>
          </a:prstGeom>
          <a:noFill/>
        </p:spPr>
        <p:txBody>
          <a:bodyPr wrap="none" rtlCol="0">
            <a:spAutoFit/>
          </a:bodyPr>
          <a:lstStyle/>
          <a:p>
            <a:r>
              <a:rPr lang="en-US" sz="2000" dirty="0" smtClean="0">
                <a:solidFill>
                  <a:srgbClr val="003366"/>
                </a:solidFill>
              </a:rPr>
              <a:t>Smith &amp; Stein, 2011; </a:t>
            </a: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65" y="337099"/>
            <a:ext cx="854989" cy="121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28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4" y="141672"/>
            <a:ext cx="7299435" cy="1143000"/>
          </a:xfrm>
        </p:spPr>
        <p:txBody>
          <a:bodyPr>
            <a:noAutofit/>
          </a:bodyPr>
          <a:lstStyle/>
          <a:p>
            <a:r>
              <a:rPr lang="en-US" sz="2800" b="1" dirty="0" smtClean="0">
                <a:solidFill>
                  <a:srgbClr val="002060"/>
                </a:solidFill>
                <a:cs typeface="Verdana"/>
              </a:rPr>
              <a:t>How did Mr. Donnelly use </a:t>
            </a:r>
            <a:r>
              <a:rPr lang="en-US" sz="2800" b="1" dirty="0" smtClean="0">
                <a:solidFill>
                  <a:srgbClr val="002060"/>
                </a:solidFill>
                <a:cs typeface="Verdana"/>
              </a:rPr>
              <a:t>the 5 practices to structure the summary discussion? </a:t>
            </a:r>
            <a:endParaRPr lang="en-US" sz="32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13" y="1222650"/>
            <a:ext cx="8083987" cy="510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71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problem/task.</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pic>
        <p:nvPicPr>
          <p:cNvPr id="4" name="Picture 3"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803" y="5911728"/>
            <a:ext cx="2673270" cy="696059"/>
          </a:xfrm>
          <a:prstGeom prst="rect">
            <a:avLst/>
          </a:prstGeom>
        </p:spPr>
      </p:pic>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70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graphicFrame>
        <p:nvGraphicFramePr>
          <p:cNvPr id="9" name="Content Placeholder 8"/>
          <p:cNvGraphicFramePr>
            <a:graphicFrameLocks noGrp="1"/>
          </p:cNvGraphicFramePr>
          <p:nvPr>
            <p:ph idx="1"/>
            <p:extLst/>
          </p:nvPr>
        </p:nvGraphicFramePr>
        <p:xfrm>
          <a:off x="1265555" y="1372748"/>
          <a:ext cx="7299324" cy="4546600"/>
        </p:xfrm>
        <a:graphic>
          <a:graphicData uri="http://schemas.openxmlformats.org/drawingml/2006/table">
            <a:tbl>
              <a:tblPr firstRow="1" bandRow="1">
                <a:tableStyleId>{5C22544A-7EE6-4342-B048-85BDC9FD1C3A}</a:tableStyleId>
              </a:tblPr>
              <a:tblGrid>
                <a:gridCol w="2536825"/>
                <a:gridCol w="2346960"/>
                <a:gridCol w="1447800"/>
                <a:gridCol w="967739"/>
              </a:tblGrid>
              <a:tr h="370840">
                <a:tc>
                  <a:txBody>
                    <a:bodyPr/>
                    <a:lstStyle/>
                    <a:p>
                      <a:pPr algn="ctr"/>
                      <a:r>
                        <a:rPr lang="en-US" sz="2000" dirty="0" smtClean="0"/>
                        <a:t>Strategy/</a:t>
                      </a:r>
                      <a:br>
                        <a:rPr lang="en-US" sz="2000" dirty="0" smtClean="0"/>
                      </a:br>
                      <a:r>
                        <a:rPr lang="en-US" sz="2000" dirty="0" smtClean="0"/>
                        <a:t>Response</a:t>
                      </a:r>
                      <a:endParaRPr lang="en-US" sz="2000" dirty="0"/>
                    </a:p>
                  </a:txBody>
                  <a:tcPr anchor="ctr"/>
                </a:tc>
                <a:tc>
                  <a:txBody>
                    <a:bodyPr/>
                    <a:lstStyle/>
                    <a:p>
                      <a:pPr algn="ctr"/>
                      <a:r>
                        <a:rPr lang="en-US" sz="2000" dirty="0" smtClean="0"/>
                        <a:t>Questions</a:t>
                      </a:r>
                      <a:endParaRPr lang="en-US" sz="2000" dirty="0"/>
                    </a:p>
                  </a:txBody>
                  <a:tcPr anchor="ctr"/>
                </a:tc>
                <a:tc>
                  <a:txBody>
                    <a:bodyPr/>
                    <a:lstStyle/>
                    <a:p>
                      <a:pPr algn="ctr"/>
                      <a:r>
                        <a:rPr lang="en-US" sz="2000" dirty="0" smtClean="0"/>
                        <a:t>Students/</a:t>
                      </a:r>
                      <a:br>
                        <a:rPr lang="en-US" sz="2000" dirty="0" smtClean="0"/>
                      </a:br>
                      <a:r>
                        <a:rPr lang="en-US" sz="2000" dirty="0" smtClean="0"/>
                        <a:t>Group</a:t>
                      </a:r>
                      <a:endParaRPr lang="en-US" sz="2000" dirty="0"/>
                    </a:p>
                  </a:txBody>
                  <a:tcPr anchor="ctr"/>
                </a:tc>
                <a:tc>
                  <a:txBody>
                    <a:bodyPr/>
                    <a:lstStyle/>
                    <a:p>
                      <a:pPr algn="ctr"/>
                      <a:r>
                        <a:rPr lang="en-US" sz="2000" dirty="0" smtClean="0"/>
                        <a:t>Order</a:t>
                      </a:r>
                      <a:endParaRPr lang="en-US" sz="2000" dirty="0"/>
                    </a:p>
                  </a:txBody>
                  <a:tcPr anchor="ctr"/>
                </a:tc>
              </a:tr>
              <a:tr h="370840">
                <a:tc>
                  <a:txBody>
                    <a:bodyPr/>
                    <a:lstStyle/>
                    <a:p>
                      <a:r>
                        <a:rPr lang="en-US" dirty="0" smtClean="0"/>
                        <a:t>Unit Rate: Picture</a:t>
                      </a:r>
                    </a:p>
                    <a:p>
                      <a:endParaRPr lang="en-US"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Unit</a:t>
                      </a:r>
                      <a:r>
                        <a:rPr lang="en-US" baseline="0" dirty="0" smtClean="0"/>
                        <a:t> Rate: Table</a:t>
                      </a:r>
                    </a:p>
                    <a:p>
                      <a:endParaRPr lang="en-US" baseline="0"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Scale Factor:</a:t>
                      </a:r>
                    </a:p>
                    <a:p>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Scaling</a:t>
                      </a:r>
                      <a:r>
                        <a:rPr lang="en-US" baseline="0" dirty="0" smtClean="0"/>
                        <a:t> Up: Table</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Scaling Up: Picture</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Additive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1291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3124200"/>
            <a:ext cx="8305800" cy="3354765"/>
          </a:xfrm>
          <a:prstGeom prst="rect">
            <a:avLst/>
          </a:prstGeom>
          <a:noFill/>
        </p:spPr>
        <p:txBody>
          <a:bodyPr wrap="square" rtlCol="0">
            <a:spAutoFit/>
          </a:bodyPr>
          <a:lstStyle/>
          <a:p>
            <a:pPr algn="ctr"/>
            <a:r>
              <a:rPr lang="en-US" sz="3200" dirty="0" smtClean="0"/>
              <a:t>New Member Discount</a:t>
            </a:r>
          </a:p>
          <a:p>
            <a:pPr algn="ctr"/>
            <a:endParaRPr lang="en-US" sz="2000" dirty="0"/>
          </a:p>
          <a:p>
            <a:pPr algn="ctr"/>
            <a:r>
              <a:rPr lang="en-US" sz="3200" dirty="0"/>
              <a:t>$20 off for full </a:t>
            </a:r>
            <a:r>
              <a:rPr lang="en-US" sz="3200" dirty="0" smtClean="0"/>
              <a:t>membership </a:t>
            </a:r>
          </a:p>
          <a:p>
            <a:pPr algn="ctr"/>
            <a:r>
              <a:rPr lang="en-US" sz="3200" dirty="0" smtClean="0"/>
              <a:t>$</a:t>
            </a:r>
            <a:r>
              <a:rPr lang="en-US" sz="3200" dirty="0"/>
              <a:t>10 off </a:t>
            </a:r>
            <a:r>
              <a:rPr lang="en-US" sz="3200" dirty="0" smtClean="0"/>
              <a:t>e-membership</a:t>
            </a:r>
            <a:endParaRPr lang="en-US" sz="3200" dirty="0"/>
          </a:p>
          <a:p>
            <a:pPr algn="ctr"/>
            <a:r>
              <a:rPr lang="en-US" sz="3200" dirty="0" smtClean="0"/>
              <a:t>$5 </a:t>
            </a:r>
            <a:r>
              <a:rPr lang="en-US" sz="3200" dirty="0"/>
              <a:t>off student </a:t>
            </a:r>
            <a:r>
              <a:rPr lang="en-US" sz="3200" dirty="0" smtClean="0"/>
              <a:t>membership</a:t>
            </a:r>
          </a:p>
          <a:p>
            <a:pPr algn="ctr"/>
            <a:endParaRPr lang="en-US" sz="2400" dirty="0"/>
          </a:p>
          <a:p>
            <a:pPr algn="ctr"/>
            <a:r>
              <a:rPr lang="en-US" sz="3200" dirty="0"/>
              <a:t>Use Code: </a:t>
            </a:r>
            <a:r>
              <a:rPr lang="en-US" sz="3200" b="1" dirty="0" smtClean="0">
                <a:solidFill>
                  <a:srgbClr val="FF0000"/>
                </a:solidFill>
              </a:rPr>
              <a:t>BDB0616</a:t>
            </a:r>
            <a:endParaRPr lang="en-US" sz="3200" b="1" dirty="0">
              <a:solidFill>
                <a:srgbClr val="FF0000"/>
              </a:solidFill>
            </a:endParaRPr>
          </a:p>
        </p:txBody>
      </p:sp>
      <p:sp>
        <p:nvSpPr>
          <p:cNvPr id="7"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56151"/>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1766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224080"/>
            <a:ext cx="8255000"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Elicit and Use Evidence </a:t>
            </a:r>
          </a:p>
          <a:p>
            <a:pPr lvl="0" algn="ctr">
              <a:spcBef>
                <a:spcPct val="0"/>
              </a:spcBef>
              <a:defRPr/>
            </a:pPr>
            <a:r>
              <a:rPr lang="en-US" sz="3200" b="1" dirty="0" smtClean="0">
                <a:solidFill>
                  <a:srgbClr val="002060"/>
                </a:solidFill>
                <a:latin typeface="Verdana"/>
                <a:cs typeface="Verdana"/>
              </a:rPr>
              <a:t>of Student Thinking</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42197" y="1679800"/>
            <a:ext cx="7268403" cy="4231928"/>
          </a:xfrm>
          <a:prstGeom prst="rect">
            <a:avLst/>
          </a:prstGeom>
        </p:spPr>
        <p:txBody>
          <a:bodyPr wrap="square">
            <a:spAutoFit/>
          </a:bodyPr>
          <a:lstStyle/>
          <a:p>
            <a:pPr marL="114300" indent="-114300">
              <a:spcBef>
                <a:spcPts val="600"/>
              </a:spcBef>
              <a:buFont typeface="Arial" pitchFamily="34" charset="0"/>
              <a:buNone/>
            </a:pPr>
            <a:r>
              <a:rPr lang="en-US" sz="2800" dirty="0" smtClean="0">
                <a:solidFill>
                  <a:srgbClr val="002060"/>
                </a:solidFill>
                <a:latin typeface="Verdana"/>
                <a:cs typeface="Verdana"/>
              </a:rPr>
              <a:t>Evidence should:</a:t>
            </a:r>
          </a:p>
          <a:p>
            <a:pPr marL="342900" indent="-342900">
              <a:spcBef>
                <a:spcPts val="600"/>
              </a:spcBef>
              <a:buFont typeface="Arial"/>
              <a:buChar char="•"/>
            </a:pPr>
            <a:r>
              <a:rPr lang="en-US" sz="2600" dirty="0" smtClean="0">
                <a:solidFill>
                  <a:srgbClr val="002060"/>
                </a:solidFill>
                <a:latin typeface="Verdana"/>
                <a:cs typeface="Verdana"/>
              </a:rPr>
              <a:t>Provide a window into students’ thinking;</a:t>
            </a:r>
          </a:p>
          <a:p>
            <a:pPr marL="342900" indent="-342900">
              <a:spcBef>
                <a:spcPts val="600"/>
              </a:spcBef>
              <a:buFont typeface="Arial"/>
              <a:buChar char="•"/>
            </a:pPr>
            <a:r>
              <a:rPr lang="en-US" sz="2600" dirty="0" smtClean="0">
                <a:solidFill>
                  <a:srgbClr val="002060"/>
                </a:solidFill>
                <a:latin typeface="Verdana"/>
                <a:cs typeface="Verdana"/>
              </a:rPr>
              <a:t>Help the teacher determine the extent to which students are reaching the math learning goals; and</a:t>
            </a:r>
          </a:p>
          <a:p>
            <a:pPr marL="342900" indent="-342900">
              <a:spcBef>
                <a:spcPts val="600"/>
              </a:spcBef>
              <a:buFont typeface="Arial"/>
              <a:buChar char="•"/>
            </a:pPr>
            <a:r>
              <a:rPr lang="en-US" sz="2600" dirty="0" smtClean="0">
                <a:solidFill>
                  <a:srgbClr val="002060"/>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12694"/>
            <a:ext cx="6493972" cy="5297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6324600"/>
            <a:ext cx="2196563" cy="369332"/>
          </a:xfrm>
          <a:prstGeom prst="rect">
            <a:avLst/>
          </a:prstGeom>
          <a:noFill/>
        </p:spPr>
        <p:txBody>
          <a:bodyPr wrap="none" rtlCol="0">
            <a:spAutoFit/>
          </a:bodyPr>
          <a:lstStyle/>
          <a:p>
            <a:r>
              <a:rPr lang="en-US" dirty="0" smtClean="0"/>
              <a:t>Harold Asturias, 1996</a:t>
            </a:r>
            <a:endParaRPr lang="en-US" dirty="0"/>
          </a:p>
        </p:txBody>
      </p:sp>
    </p:spTree>
    <p:extLst>
      <p:ext uri="{BB962C8B-B14F-4D97-AF65-F5344CB8AC3E}">
        <p14:creationId xmlns:p14="http://schemas.microsoft.com/office/powerpoint/2010/main" val="2752126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181100" y="895350"/>
            <a:ext cx="7505700" cy="5364163"/>
          </a:xfrm>
        </p:spPr>
        <p:txBody>
          <a:bodyPr>
            <a:normAutofit fontScale="92500" lnSpcReduction="10000"/>
          </a:bodyPr>
          <a:lstStyle/>
          <a:p>
            <a:pPr marL="114300" indent="0" algn="ctr">
              <a:buNone/>
            </a:pPr>
            <a:r>
              <a:rPr lang="en-US" i="1" dirty="0">
                <a:solidFill>
                  <a:srgbClr val="003366"/>
                </a:solidFill>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r>
              <a:rPr lang="en-US" i="1" dirty="0" smtClean="0">
                <a:solidFill>
                  <a:srgbClr val="003366"/>
                </a:solidFill>
                <a:latin typeface="Verdana"/>
                <a:cs typeface="Verdana"/>
              </a:rPr>
              <a:t>.</a:t>
            </a:r>
          </a:p>
          <a:p>
            <a:pPr marL="114300" indent="0" algn="ctr">
              <a:buNone/>
            </a:pPr>
            <a:endParaRPr lang="en-US" i="1" dirty="0">
              <a:solidFill>
                <a:srgbClr val="003366"/>
              </a:solidFill>
              <a:latin typeface="Verdana"/>
              <a:cs typeface="Verdana"/>
            </a:endParaRPr>
          </a:p>
          <a:p>
            <a:pPr marL="114300" indent="0" algn="r">
              <a:buNone/>
            </a:pPr>
            <a:r>
              <a:rPr lang="en-US" sz="2400" dirty="0" err="1">
                <a:solidFill>
                  <a:srgbClr val="003366"/>
                </a:solidFill>
                <a:latin typeface="Verdana"/>
                <a:cs typeface="Verdana"/>
              </a:rPr>
              <a:t>Wiliam</a:t>
            </a:r>
            <a:r>
              <a:rPr lang="en-US" sz="2400" dirty="0">
                <a:solidFill>
                  <a:srgbClr val="003366"/>
                </a:solidFill>
                <a:latin typeface="Verdana"/>
                <a:cs typeface="Verdana"/>
              </a:rPr>
              <a:t>, 2007, pp. 1054; 1091</a:t>
            </a:r>
          </a:p>
          <a:p>
            <a:endParaRPr lang="en-US" dirty="0"/>
          </a:p>
        </p:txBody>
      </p:sp>
    </p:spTree>
    <p:extLst>
      <p:ext uri="{BB962C8B-B14F-4D97-AF65-F5344CB8AC3E}">
        <p14:creationId xmlns:p14="http://schemas.microsoft.com/office/powerpoint/2010/main" val="415068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FF0000"/>
                </a:solidFill>
                <a:latin typeface="Verdana"/>
                <a:cs typeface="Verdana"/>
              </a:rPr>
              <a:t>Establish mathematics </a:t>
            </a:r>
            <a:r>
              <a:rPr lang="en-US" sz="2100" b="1" dirty="0" smtClean="0">
                <a:solidFill>
                  <a:srgbClr val="FF0000"/>
                </a:solidFill>
                <a:latin typeface="Verdana"/>
                <a:cs typeface="Verdana"/>
              </a:rPr>
              <a:t>goals</a:t>
            </a:r>
            <a:r>
              <a:rPr lang="en-US" sz="2100" dirty="0" smtClean="0">
                <a:solidFill>
                  <a:srgbClr val="FF0000"/>
                </a:solidFill>
                <a:latin typeface="Verdana"/>
                <a:cs typeface="Verdana"/>
              </a:rPr>
              <a:t> to focus learning.</a:t>
            </a:r>
          </a:p>
          <a:p>
            <a:pPr marL="693738" lvl="0" indent="-579438">
              <a:spcAft>
                <a:spcPts val="600"/>
              </a:spcAft>
              <a:buFont typeface="+mj-lt"/>
              <a:buAutoNum type="arabicPeriod"/>
            </a:pPr>
            <a:r>
              <a:rPr lang="en-US" sz="2100" dirty="0" smtClean="0">
                <a:solidFill>
                  <a:srgbClr val="FF0000"/>
                </a:solidFill>
                <a:latin typeface="Verdana"/>
                <a:cs typeface="Verdana"/>
              </a:rPr>
              <a:t>Implement </a:t>
            </a:r>
            <a:r>
              <a:rPr lang="en-US" sz="2100" b="1" dirty="0" smtClean="0">
                <a:solidFill>
                  <a:srgbClr val="FF0000"/>
                </a:solidFill>
                <a:latin typeface="Verdana"/>
                <a:cs typeface="Verdana"/>
              </a:rPr>
              <a:t>tasks</a:t>
            </a:r>
            <a:r>
              <a:rPr lang="en-US" sz="2100" dirty="0" smtClean="0">
                <a:solidFill>
                  <a:srgbClr val="FF000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FF0000"/>
                </a:solidFill>
                <a:latin typeface="Verdana"/>
                <a:cs typeface="Verdana"/>
              </a:rPr>
              <a:t>Facilitate meaningful mathematical </a:t>
            </a:r>
            <a:r>
              <a:rPr lang="en-US" sz="2100" b="1" dirty="0" smtClean="0">
                <a:solidFill>
                  <a:srgbClr val="FF0000"/>
                </a:solidFill>
                <a:latin typeface="Verdana"/>
                <a:cs typeface="Verdana"/>
              </a:rPr>
              <a:t>discourse</a:t>
            </a:r>
            <a:r>
              <a:rPr lang="en-US" sz="2100" i="1" dirty="0" smtClean="0">
                <a:solidFill>
                  <a:srgbClr val="FF0000"/>
                </a:solidFill>
                <a:latin typeface="Verdana"/>
                <a:cs typeface="Verdana"/>
              </a:rPr>
              <a:t>.</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FF0000"/>
                </a:solidFill>
                <a:latin typeface="Verdana"/>
                <a:cs typeface="Verdana"/>
              </a:rPr>
              <a:t>Elicit and use evidence </a:t>
            </a:r>
            <a:r>
              <a:rPr lang="en-US" sz="2100" dirty="0" smtClean="0">
                <a:solidFill>
                  <a:srgbClr val="FF000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0062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Your Feelings Looking Ahead?</a:t>
            </a:r>
            <a:endParaRPr lang="en-US" sz="4800" dirty="0"/>
          </a:p>
        </p:txBody>
      </p:sp>
      <p:pic>
        <p:nvPicPr>
          <p:cNvPr id="4" name="Picture 4" descr="PPT22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4282" y="1417638"/>
            <a:ext cx="6705600" cy="43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5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409700" y="2224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64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2436"/>
          <a:stretch>
            <a:fillRect/>
          </a:stretch>
        </p:blipFill>
        <p:spPr bwMode="auto">
          <a:xfrm>
            <a:off x="1371600" y="0"/>
            <a:ext cx="6324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1300163"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64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1200"/>
            <a:ext cx="65436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1576388"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6492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962400"/>
            <a:ext cx="6143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063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4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4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4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Principles to Actions: </a:t>
            </a:r>
            <a:br>
              <a:rPr lang="en-US" sz="2800" b="1" i="1" dirty="0" smtClean="0">
                <a:solidFill>
                  <a:srgbClr val="002060"/>
                </a:solidFill>
                <a:latin typeface="Verdana"/>
                <a:cs typeface="Verdana"/>
              </a:rPr>
            </a:br>
            <a:r>
              <a:rPr lang="en-US" sz="2800" b="1" i="1" dirty="0" smtClean="0">
                <a:solidFill>
                  <a:srgbClr val="002060"/>
                </a:solidFill>
                <a:latin typeface="Verdana"/>
                <a:cs typeface="Verdana"/>
              </a:rPr>
              <a:t>Ensuring Mathematical Success for All</a:t>
            </a:r>
            <a:endParaRPr lang="en-US" sz="2800" b="1" i="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6164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06780" y="228600"/>
            <a:ext cx="8237220" cy="1023938"/>
          </a:xfrm>
        </p:spPr>
        <p:txBody>
          <a:bodyPr>
            <a:normAutofit fontScale="90000"/>
          </a:bodyPr>
          <a:lstStyle/>
          <a:p>
            <a:r>
              <a:rPr lang="en-US" altLang="en-US" dirty="0" smtClean="0">
                <a:cs typeface="Century Gothic" pitchFamily="34" charset="0"/>
              </a:rPr>
              <a:t>Guiding Principles for School Mathematics  </a:t>
            </a:r>
          </a:p>
        </p:txBody>
      </p:sp>
      <p:sp>
        <p:nvSpPr>
          <p:cNvPr id="23555" name="Content Placeholder 2"/>
          <p:cNvSpPr>
            <a:spLocks noGrp="1"/>
          </p:cNvSpPr>
          <p:nvPr>
            <p:ph idx="1"/>
          </p:nvPr>
        </p:nvSpPr>
        <p:spPr>
          <a:xfrm>
            <a:off x="1440180" y="1600200"/>
            <a:ext cx="7086600" cy="4525963"/>
          </a:xfrm>
        </p:spPr>
        <p:txBody>
          <a:bodyPr/>
          <a:lstStyle/>
          <a:p>
            <a:pPr marL="0" indent="0" algn="ctr">
              <a:buFont typeface="Arial" pitchFamily="34" charset="0"/>
              <a:buNone/>
            </a:pPr>
            <a:r>
              <a:rPr lang="en-US" altLang="en-US" sz="4000" b="1" i="1" dirty="0" smtClean="0">
                <a:cs typeface="Century Gothic" pitchFamily="34" charset="0"/>
              </a:rPr>
              <a:t>Professionalism</a:t>
            </a:r>
          </a:p>
          <a:p>
            <a:pPr marL="0" indent="0" algn="ctr">
              <a:buNone/>
            </a:pPr>
            <a:r>
              <a:rPr lang="en-US" dirty="0">
                <a:solidFill>
                  <a:srgbClr val="002060"/>
                </a:solidFill>
                <a:cs typeface="Verdana"/>
              </a:rPr>
              <a:t>In an excellent mathematics program, educators hold themselves and their colleagues accountable for the mathematical success of every student and for their personal and collective professional growth toward effective teaching and learning of mathematics. </a:t>
            </a:r>
            <a:r>
              <a:rPr lang="en-US" altLang="en-US" b="1" i="1" dirty="0" smtClean="0">
                <a:latin typeface="Century Gothic" pitchFamily="34" charset="0"/>
                <a:cs typeface="Century Gothic" pitchFamily="34" charset="0"/>
              </a:rPr>
              <a:t> </a:t>
            </a:r>
            <a:endParaRPr lang="en-US" altLang="en-US" dirty="0" smtClean="0">
              <a:latin typeface="Century Gothic" pitchFamily="34" charset="0"/>
              <a:cs typeface="Century Gothic" pitchFamily="34" charset="0"/>
            </a:endParaRPr>
          </a:p>
        </p:txBody>
      </p:sp>
    </p:spTree>
    <p:extLst>
      <p:ext uri="{BB962C8B-B14F-4D97-AF65-F5344CB8AC3E}">
        <p14:creationId xmlns:p14="http://schemas.microsoft.com/office/powerpoint/2010/main" val="2271074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06780" y="228600"/>
            <a:ext cx="8237220" cy="1023938"/>
          </a:xfrm>
        </p:spPr>
        <p:txBody>
          <a:bodyPr>
            <a:normAutofit fontScale="90000"/>
          </a:bodyPr>
          <a:lstStyle/>
          <a:p>
            <a:r>
              <a:rPr lang="en-US" altLang="en-US" dirty="0" smtClean="0">
                <a:cs typeface="Century Gothic" pitchFamily="34" charset="0"/>
              </a:rPr>
              <a:t>Guiding Principles for School Mathematics  </a:t>
            </a:r>
          </a:p>
        </p:txBody>
      </p:sp>
      <p:sp>
        <p:nvSpPr>
          <p:cNvPr id="23555" name="Content Placeholder 2"/>
          <p:cNvSpPr>
            <a:spLocks noGrp="1"/>
          </p:cNvSpPr>
          <p:nvPr>
            <p:ph idx="1"/>
          </p:nvPr>
        </p:nvSpPr>
        <p:spPr>
          <a:xfrm>
            <a:off x="1440180" y="1600200"/>
            <a:ext cx="7086600" cy="4525963"/>
          </a:xfrm>
        </p:spPr>
        <p:txBody>
          <a:bodyPr/>
          <a:lstStyle/>
          <a:p>
            <a:pPr marL="0" indent="0" algn="ctr">
              <a:buFont typeface="Arial" pitchFamily="34" charset="0"/>
              <a:buNone/>
            </a:pPr>
            <a:r>
              <a:rPr lang="en-US" altLang="en-US" sz="4000" b="1" i="1" dirty="0" smtClean="0">
                <a:cs typeface="Century Gothic" pitchFamily="34" charset="0"/>
              </a:rPr>
              <a:t>Professionalism</a:t>
            </a:r>
          </a:p>
          <a:p>
            <a:pPr marL="0" indent="0" algn="ctr">
              <a:buNone/>
            </a:pPr>
            <a:r>
              <a:rPr lang="en-US" dirty="0">
                <a:solidFill>
                  <a:srgbClr val="002060"/>
                </a:solidFill>
                <a:cs typeface="Verdana"/>
              </a:rPr>
              <a:t>In an excellent mathematics program, educators hold themselves and their colleagues accountable for the mathematical success of every student and for their personal and </a:t>
            </a:r>
            <a:r>
              <a:rPr lang="en-US" b="1" dirty="0">
                <a:solidFill>
                  <a:srgbClr val="FF0000"/>
                </a:solidFill>
                <a:cs typeface="Verdana"/>
              </a:rPr>
              <a:t>collective professional growth</a:t>
            </a:r>
            <a:r>
              <a:rPr lang="en-US" dirty="0">
                <a:solidFill>
                  <a:srgbClr val="002060"/>
                </a:solidFill>
                <a:cs typeface="Verdana"/>
              </a:rPr>
              <a:t> toward effective teaching and learning of mathematics. </a:t>
            </a:r>
            <a:r>
              <a:rPr lang="en-US" altLang="en-US" b="1" i="1" dirty="0" smtClean="0">
                <a:latin typeface="Century Gothic" pitchFamily="34" charset="0"/>
                <a:cs typeface="Century Gothic" pitchFamily="34" charset="0"/>
              </a:rPr>
              <a:t> </a:t>
            </a:r>
            <a:endParaRPr lang="en-US" altLang="en-US" dirty="0" smtClean="0">
              <a:latin typeface="Century Gothic" pitchFamily="34" charset="0"/>
              <a:cs typeface="Century Gothic" pitchFamily="34" charset="0"/>
            </a:endParaRPr>
          </a:p>
        </p:txBody>
      </p:sp>
    </p:spTree>
    <p:extLst>
      <p:ext uri="{BB962C8B-B14F-4D97-AF65-F5344CB8AC3E}">
        <p14:creationId xmlns:p14="http://schemas.microsoft.com/office/powerpoint/2010/main" val="2504129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676400"/>
            <a:ext cx="8915400" cy="579438"/>
          </a:xfrm>
          <a:prstGeom prst="rect">
            <a:avLst/>
          </a:prstGeom>
          <a:noFill/>
          <a:ln w="9525">
            <a:noFill/>
            <a:miter lim="800000"/>
            <a:headEnd/>
            <a:tailEnd/>
          </a:ln>
        </p:spPr>
        <p:txBody>
          <a:bodyPr>
            <a:prstTxWarp prst="textNoShape">
              <a:avLst/>
            </a:prstTxWarp>
            <a:spAutoFit/>
          </a:bodyPr>
          <a:lstStyle/>
          <a:p>
            <a:pPr marL="457200" indent="-457200" algn="ctr">
              <a:spcBef>
                <a:spcPct val="50000"/>
              </a:spcBef>
            </a:pPr>
            <a:r>
              <a:rPr lang="en-US" sz="3200" b="1" i="1"/>
              <a:t> </a:t>
            </a:r>
          </a:p>
        </p:txBody>
      </p:sp>
      <p:sp>
        <p:nvSpPr>
          <p:cNvPr id="15363" name="Text Box 3"/>
          <p:cNvSpPr txBox="1">
            <a:spLocks noChangeArrowheads="1"/>
          </p:cNvSpPr>
          <p:nvPr/>
        </p:nvSpPr>
        <p:spPr bwMode="auto">
          <a:xfrm>
            <a:off x="457200" y="762000"/>
            <a:ext cx="80772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b="1" i="1"/>
          </a:p>
        </p:txBody>
      </p:sp>
      <p:sp>
        <p:nvSpPr>
          <p:cNvPr id="15366" name="Text Box 6"/>
          <p:cNvSpPr txBox="1">
            <a:spLocks noChangeArrowheads="1"/>
          </p:cNvSpPr>
          <p:nvPr/>
        </p:nvSpPr>
        <p:spPr bwMode="auto">
          <a:xfrm>
            <a:off x="891540" y="346501"/>
            <a:ext cx="7909560" cy="83099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800" b="1" dirty="0" smtClean="0">
                <a:solidFill>
                  <a:srgbClr val="002060"/>
                </a:solidFill>
                <a:latin typeface="+mj-lt"/>
                <a:cs typeface="Verdana"/>
              </a:rPr>
              <a:t>Professionalism Obstacle</a:t>
            </a:r>
            <a:endParaRPr lang="en-US" sz="4800" b="1" dirty="0">
              <a:solidFill>
                <a:srgbClr val="002060"/>
              </a:solidFill>
              <a:latin typeface="+mj-lt"/>
              <a:cs typeface="Verdana"/>
            </a:endParaRPr>
          </a:p>
        </p:txBody>
      </p:sp>
      <p:sp>
        <p:nvSpPr>
          <p:cNvPr id="9" name="Text Box 4"/>
          <p:cNvSpPr txBox="1">
            <a:spLocks noChangeArrowheads="1"/>
          </p:cNvSpPr>
          <p:nvPr/>
        </p:nvSpPr>
        <p:spPr bwMode="auto">
          <a:xfrm>
            <a:off x="1028700" y="1592997"/>
            <a:ext cx="7924800" cy="4031873"/>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smtClean="0">
                <a:solidFill>
                  <a:srgbClr val="002060"/>
                </a:solidFill>
                <a:cs typeface="Verdana"/>
              </a:rPr>
              <a:t>In too many schools, professional isolation severely undermines attempts to significantly increase professional collaboration … some teachers actually embrace the norms of isolation and autonomy. A danger in isolation is that it can lead to teachers developing inconsistencies in their practice that in turn can create inequities in student learning.</a:t>
            </a:r>
            <a:endParaRPr lang="en-US" sz="3200" dirty="0">
              <a:solidFill>
                <a:srgbClr val="002060"/>
              </a:solidFill>
              <a:cs typeface="Verdana"/>
            </a:endParaRPr>
          </a:p>
        </p:txBody>
      </p:sp>
      <p:sp>
        <p:nvSpPr>
          <p:cNvPr id="2" name="TextBox 1"/>
          <p:cNvSpPr txBox="1"/>
          <p:nvPr/>
        </p:nvSpPr>
        <p:spPr>
          <a:xfrm>
            <a:off x="891540" y="6137648"/>
            <a:ext cx="3634521" cy="461665"/>
          </a:xfrm>
          <a:prstGeom prst="rect">
            <a:avLst/>
          </a:prstGeom>
          <a:noFill/>
        </p:spPr>
        <p:txBody>
          <a:bodyPr wrap="none" rtlCol="0">
            <a:spAutoFit/>
          </a:bodyPr>
          <a:lstStyle/>
          <a:p>
            <a:r>
              <a:rPr lang="en-US" sz="2400" dirty="0" smtClean="0">
                <a:solidFill>
                  <a:srgbClr val="002060"/>
                </a:solidFill>
              </a:rPr>
              <a:t>Principles to Actions, p. 100</a:t>
            </a:r>
            <a:endParaRPr lang="en-US" sz="2400" dirty="0">
              <a:solidFill>
                <a:srgbClr val="002060"/>
              </a:solidFill>
            </a:endParaRPr>
          </a:p>
        </p:txBody>
      </p:sp>
    </p:spTree>
    <p:extLst>
      <p:ext uri="{BB962C8B-B14F-4D97-AF65-F5344CB8AC3E}">
        <p14:creationId xmlns:p14="http://schemas.microsoft.com/office/powerpoint/2010/main" val="320011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92772" y="152400"/>
            <a:ext cx="7293730" cy="1143000"/>
          </a:xfrm>
        </p:spPr>
        <p:txBody>
          <a:bodyPr>
            <a:noAutofit/>
          </a:bodyPr>
          <a:lstStyle/>
          <a:p>
            <a:endParaRPr lang="en-US" sz="3600" b="1" dirty="0" smtClean="0">
              <a:solidFill>
                <a:srgbClr val="002060"/>
              </a:solidFill>
              <a:ea typeface="ＭＳ Ｐゴシック" pitchFamily="34" charset="-128"/>
            </a:endParaRPr>
          </a:p>
        </p:txBody>
      </p:sp>
      <p:sp>
        <p:nvSpPr>
          <p:cNvPr id="5" name="Content Placeholder 4"/>
          <p:cNvSpPr>
            <a:spLocks noGrp="1"/>
          </p:cNvSpPr>
          <p:nvPr>
            <p:ph sz="half" idx="2"/>
          </p:nvPr>
        </p:nvSpPr>
        <p:spPr>
          <a:xfrm>
            <a:off x="487680" y="1600200"/>
            <a:ext cx="8143204" cy="5029028"/>
          </a:xfrm>
        </p:spPr>
        <p:txBody>
          <a:bodyPr>
            <a:normAutofit fontScale="25000" lnSpcReduction="20000"/>
          </a:bodyPr>
          <a:lstStyle/>
          <a:p>
            <a:pPr marL="0" indent="0">
              <a:buNone/>
            </a:pPr>
            <a:r>
              <a:rPr lang="en-US" sz="8000" dirty="0">
                <a:solidFill>
                  <a:srgbClr val="002060"/>
                </a:solidFill>
              </a:rPr>
              <a:t/>
            </a:r>
            <a:br>
              <a:rPr lang="en-US" sz="8000" dirty="0">
                <a:solidFill>
                  <a:srgbClr val="002060"/>
                </a:solidFill>
              </a:rPr>
            </a:br>
            <a:r>
              <a:rPr lang="en-US" sz="9600" b="1" dirty="0" smtClean="0">
                <a:solidFill>
                  <a:srgbClr val="002060"/>
                </a:solidFill>
              </a:rPr>
              <a:t>Community</a:t>
            </a:r>
            <a:r>
              <a:rPr lang="en-US" sz="9600" b="1" dirty="0">
                <a:solidFill>
                  <a:srgbClr val="002060"/>
                </a:solidFill>
              </a:rPr>
              <a:t>. Collaboration. Solutions.</a:t>
            </a:r>
            <a:endParaRPr lang="en-US" sz="9600" dirty="0">
              <a:solidFill>
                <a:srgbClr val="002060"/>
              </a:solidFill>
            </a:endParaRPr>
          </a:p>
          <a:p>
            <a:pPr marL="0" indent="0">
              <a:buNone/>
            </a:pPr>
            <a:r>
              <a:rPr lang="en-US" sz="9600" dirty="0">
                <a:solidFill>
                  <a:srgbClr val="002060"/>
                </a:solidFill>
              </a:rPr>
              <a:t>Bring your team and engage in a </a:t>
            </a:r>
            <a:r>
              <a:rPr lang="en-US" sz="9600" dirty="0" smtClean="0">
                <a:solidFill>
                  <a:srgbClr val="002060"/>
                </a:solidFill>
              </a:rPr>
              <a:t>hands-on</a:t>
            </a:r>
            <a:r>
              <a:rPr lang="en-US" sz="9600" dirty="0">
                <a:solidFill>
                  <a:srgbClr val="002060"/>
                </a:solidFill>
              </a:rPr>
              <a:t>, </a:t>
            </a:r>
            <a:r>
              <a:rPr lang="en-US" sz="9600" dirty="0" smtClean="0">
                <a:solidFill>
                  <a:srgbClr val="002060"/>
                </a:solidFill>
              </a:rPr>
              <a:t>interactive</a:t>
            </a:r>
            <a:r>
              <a:rPr lang="en-US" sz="9600" dirty="0">
                <a:solidFill>
                  <a:srgbClr val="002060"/>
                </a:solidFill>
              </a:rPr>
              <a:t>, and new </a:t>
            </a:r>
            <a:r>
              <a:rPr lang="en-US" sz="9600" dirty="0" smtClean="0">
                <a:solidFill>
                  <a:srgbClr val="002060"/>
                </a:solidFill>
              </a:rPr>
              <a:t/>
            </a:r>
            <a:br>
              <a:rPr lang="en-US" sz="9600" dirty="0" smtClean="0">
                <a:solidFill>
                  <a:srgbClr val="002060"/>
                </a:solidFill>
              </a:rPr>
            </a:br>
            <a:r>
              <a:rPr lang="en-US" sz="9600" dirty="0" smtClean="0">
                <a:solidFill>
                  <a:srgbClr val="002060"/>
                </a:solidFill>
              </a:rPr>
              <a:t>learning </a:t>
            </a:r>
            <a:r>
              <a:rPr lang="en-US" sz="9600" dirty="0">
                <a:solidFill>
                  <a:srgbClr val="002060"/>
                </a:solidFill>
              </a:rPr>
              <a:t>experience for </a:t>
            </a:r>
            <a:r>
              <a:rPr lang="en-US" sz="9600" dirty="0" smtClean="0">
                <a:solidFill>
                  <a:srgbClr val="002060"/>
                </a:solidFill>
              </a:rPr>
              <a:t>mathematics </a:t>
            </a:r>
            <a:r>
              <a:rPr lang="en-US" sz="9600" dirty="0">
                <a:solidFill>
                  <a:srgbClr val="002060"/>
                </a:solidFill>
              </a:rPr>
              <a:t>education. </a:t>
            </a:r>
            <a:br>
              <a:rPr lang="en-US" sz="9600" dirty="0">
                <a:solidFill>
                  <a:srgbClr val="002060"/>
                </a:solidFill>
              </a:rPr>
            </a:br>
            <a:endParaRPr lang="en-US" sz="9600" dirty="0">
              <a:solidFill>
                <a:srgbClr val="002060"/>
              </a:solidFill>
            </a:endParaRPr>
          </a:p>
          <a:p>
            <a:pPr marL="0" indent="0">
              <a:buNone/>
            </a:pPr>
            <a:r>
              <a:rPr lang="en-US" sz="9600" dirty="0">
                <a:solidFill>
                  <a:srgbClr val="002060"/>
                </a:solidFill>
              </a:rPr>
              <a:t>With a focus on “Engaging the </a:t>
            </a:r>
            <a:r>
              <a:rPr lang="en-US" sz="9600" dirty="0" smtClean="0">
                <a:solidFill>
                  <a:srgbClr val="002060"/>
                </a:solidFill>
              </a:rPr>
              <a:t/>
            </a:r>
            <a:br>
              <a:rPr lang="en-US" sz="9600" dirty="0" smtClean="0">
                <a:solidFill>
                  <a:srgbClr val="002060"/>
                </a:solidFill>
              </a:rPr>
            </a:br>
            <a:r>
              <a:rPr lang="en-US" sz="9600" dirty="0" smtClean="0">
                <a:solidFill>
                  <a:srgbClr val="002060"/>
                </a:solidFill>
              </a:rPr>
              <a:t>Struggling </a:t>
            </a:r>
            <a:r>
              <a:rPr lang="en-US" sz="9600" dirty="0">
                <a:solidFill>
                  <a:srgbClr val="002060"/>
                </a:solidFill>
              </a:rPr>
              <a:t>Learner,” </a:t>
            </a:r>
            <a:r>
              <a:rPr lang="en-US" sz="9600" dirty="0" smtClean="0">
                <a:solidFill>
                  <a:srgbClr val="002060"/>
                </a:solidFill>
              </a:rPr>
              <a:t>become </a:t>
            </a:r>
            <a:r>
              <a:rPr lang="en-US" sz="9600" dirty="0">
                <a:solidFill>
                  <a:srgbClr val="002060"/>
                </a:solidFill>
              </a:rPr>
              <a:t>part </a:t>
            </a:r>
            <a:r>
              <a:rPr lang="en-US" sz="9600" dirty="0" smtClean="0">
                <a:solidFill>
                  <a:srgbClr val="002060"/>
                </a:solidFill>
              </a:rPr>
              <a:t/>
            </a:r>
            <a:br>
              <a:rPr lang="en-US" sz="9600" dirty="0" smtClean="0">
                <a:solidFill>
                  <a:srgbClr val="002060"/>
                </a:solidFill>
              </a:rPr>
            </a:br>
            <a:r>
              <a:rPr lang="en-US" sz="9600" dirty="0" smtClean="0">
                <a:solidFill>
                  <a:srgbClr val="002060"/>
                </a:solidFill>
              </a:rPr>
              <a:t>of </a:t>
            </a:r>
            <a:r>
              <a:rPr lang="en-US" sz="9600" dirty="0">
                <a:solidFill>
                  <a:srgbClr val="002060"/>
                </a:solidFill>
              </a:rPr>
              <a:t>a team environment and navigate </a:t>
            </a:r>
            <a:r>
              <a:rPr lang="en-US" sz="9600" dirty="0" smtClean="0">
                <a:solidFill>
                  <a:srgbClr val="002060"/>
                </a:solidFill>
              </a:rPr>
              <a:t/>
            </a:r>
            <a:br>
              <a:rPr lang="en-US" sz="9600" dirty="0" smtClean="0">
                <a:solidFill>
                  <a:srgbClr val="002060"/>
                </a:solidFill>
              </a:rPr>
            </a:br>
            <a:r>
              <a:rPr lang="en-US" sz="9600" dirty="0" smtClean="0">
                <a:solidFill>
                  <a:srgbClr val="002060"/>
                </a:solidFill>
              </a:rPr>
              <a:t>your </a:t>
            </a:r>
            <a:r>
              <a:rPr lang="en-US" sz="9600" dirty="0">
                <a:solidFill>
                  <a:srgbClr val="002060"/>
                </a:solidFill>
              </a:rPr>
              <a:t>experience through three </a:t>
            </a:r>
            <a:r>
              <a:rPr lang="en-US" sz="9600" dirty="0" smtClean="0">
                <a:solidFill>
                  <a:srgbClr val="002060"/>
                </a:solidFill>
              </a:rPr>
              <a:t/>
            </a:r>
            <a:br>
              <a:rPr lang="en-US" sz="9600" dirty="0" smtClean="0">
                <a:solidFill>
                  <a:srgbClr val="002060"/>
                </a:solidFill>
              </a:rPr>
            </a:br>
            <a:r>
              <a:rPr lang="en-US" sz="9600" dirty="0" smtClean="0">
                <a:solidFill>
                  <a:srgbClr val="002060"/>
                </a:solidFill>
              </a:rPr>
              <a:t>different </a:t>
            </a:r>
            <a:r>
              <a:rPr lang="en-US" sz="9600" dirty="0">
                <a:solidFill>
                  <a:srgbClr val="002060"/>
                </a:solidFill>
              </a:rPr>
              <a:t>pathways:</a:t>
            </a:r>
          </a:p>
          <a:p>
            <a:r>
              <a:rPr lang="en-US" sz="9600" dirty="0">
                <a:solidFill>
                  <a:srgbClr val="002060"/>
                </a:solidFill>
              </a:rPr>
              <a:t>Response to Intervention (</a:t>
            </a:r>
            <a:r>
              <a:rPr lang="en-US" sz="9600" dirty="0" err="1">
                <a:solidFill>
                  <a:srgbClr val="002060"/>
                </a:solidFill>
              </a:rPr>
              <a:t>RtI</a:t>
            </a:r>
            <a:r>
              <a:rPr lang="en-US" sz="9600" dirty="0">
                <a:solidFill>
                  <a:srgbClr val="002060"/>
                </a:solidFill>
              </a:rPr>
              <a:t>)</a:t>
            </a:r>
          </a:p>
          <a:p>
            <a:r>
              <a:rPr lang="en-US" sz="9600" dirty="0">
                <a:solidFill>
                  <a:srgbClr val="002060"/>
                </a:solidFill>
              </a:rPr>
              <a:t>Supporting productive struggle</a:t>
            </a:r>
          </a:p>
          <a:p>
            <a:r>
              <a:rPr lang="en-US" sz="9600" dirty="0">
                <a:solidFill>
                  <a:srgbClr val="002060"/>
                </a:solidFill>
              </a:rPr>
              <a:t>Motivating the struggling learner</a:t>
            </a:r>
            <a:r>
              <a:rPr lang="en-US" sz="6200" dirty="0">
                <a:solidFill>
                  <a:srgbClr val="002060"/>
                </a:solidFill>
              </a:rPr>
              <a:t> </a:t>
            </a:r>
            <a:endParaRPr lang="en-US" sz="6200" dirty="0" smtClean="0">
              <a:solidFill>
                <a:srgbClr val="002060"/>
              </a:solidFill>
            </a:endParaRPr>
          </a:p>
          <a:p>
            <a:pPr marL="0" indent="0">
              <a:buNone/>
            </a:pPr>
            <a:endParaRPr lang="en-US" sz="8000" dirty="0">
              <a:solidFill>
                <a:srgbClr val="002060"/>
              </a:solidFill>
            </a:endParaRPr>
          </a:p>
          <a:p>
            <a:pPr marL="0" indent="0" algn="ctr">
              <a:buNone/>
            </a:pPr>
            <a:r>
              <a:rPr lang="en-US" sz="19200" dirty="0"/>
              <a:t/>
            </a:r>
            <a:br>
              <a:rPr lang="en-US" sz="19200" dirty="0"/>
            </a:br>
            <a:endParaRPr lang="en-US" sz="9600" dirty="0"/>
          </a:p>
          <a:p>
            <a:endParaRPr lang="en-US" sz="3600"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6" name="Picture 5"/>
          <p:cNvPicPr>
            <a:picLocks noChangeAspect="1"/>
          </p:cNvPicPr>
          <p:nvPr/>
        </p:nvPicPr>
        <p:blipFill>
          <a:blip r:embed="rId3"/>
          <a:stretch>
            <a:fillRect/>
          </a:stretch>
        </p:blipFill>
        <p:spPr>
          <a:xfrm>
            <a:off x="5293878" y="3187924"/>
            <a:ext cx="3463972" cy="230462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70404"/>
            <a:ext cx="9144000" cy="1788607"/>
          </a:xfrm>
          <a:prstGeom prst="rect">
            <a:avLst/>
          </a:prstGeom>
        </p:spPr>
      </p:pic>
      <p:pic>
        <p:nvPicPr>
          <p:cNvPr id="8" name="Picture 7" descr="NCTM_R_LogoandName4C_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418546332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Change</a:t>
            </a:r>
            <a:endParaRPr lang="en-US" dirty="0"/>
          </a:p>
        </p:txBody>
      </p:sp>
      <p:sp>
        <p:nvSpPr>
          <p:cNvPr id="3" name="Content Placeholder 2"/>
          <p:cNvSpPr>
            <a:spLocks noGrp="1"/>
          </p:cNvSpPr>
          <p:nvPr>
            <p:ph idx="1"/>
          </p:nvPr>
        </p:nvSpPr>
        <p:spPr/>
        <p:txBody>
          <a:bodyPr>
            <a:normAutofit fontScale="92500"/>
          </a:bodyPr>
          <a:lstStyle/>
          <a:p>
            <a:r>
              <a:rPr lang="en-US" sz="3600" dirty="0"/>
              <a:t>The social organization for improvement is a profession learning community organized </a:t>
            </a:r>
            <a:r>
              <a:rPr lang="en-US" sz="3600" dirty="0" smtClean="0"/>
              <a:t>around </a:t>
            </a:r>
            <a:r>
              <a:rPr lang="en-US" sz="3600" dirty="0"/>
              <a:t>a specific instructional system. </a:t>
            </a:r>
            <a:r>
              <a:rPr lang="en-US" sz="3600" dirty="0" smtClean="0"/>
              <a:t>                                </a:t>
            </a:r>
            <a:br>
              <a:rPr lang="en-US" sz="3600" dirty="0" smtClean="0"/>
            </a:br>
            <a:r>
              <a:rPr lang="en-US" sz="3600" dirty="0" smtClean="0"/>
              <a:t>                                            </a:t>
            </a:r>
            <a:r>
              <a:rPr lang="en-US" dirty="0" smtClean="0"/>
              <a:t>A</a:t>
            </a:r>
            <a:r>
              <a:rPr lang="en-US" dirty="0"/>
              <a:t>. S. </a:t>
            </a:r>
            <a:r>
              <a:rPr lang="en-US" dirty="0" err="1"/>
              <a:t>Bryk</a:t>
            </a:r>
            <a:r>
              <a:rPr lang="en-US" dirty="0"/>
              <a:t> (2009)    </a:t>
            </a:r>
            <a:endParaRPr lang="en-US" sz="3600" dirty="0"/>
          </a:p>
          <a:p>
            <a:pPr>
              <a:spcBef>
                <a:spcPts val="2400"/>
              </a:spcBef>
            </a:pPr>
            <a:r>
              <a:rPr lang="en-US" sz="3600" dirty="0" smtClean="0"/>
              <a:t>The unit of change is the teacher team.</a:t>
            </a:r>
            <a:endParaRPr lang="en-US" sz="3600" dirty="0"/>
          </a:p>
        </p:txBody>
      </p:sp>
    </p:spTree>
    <p:extLst>
      <p:ext uri="{BB962C8B-B14F-4D97-AF65-F5344CB8AC3E}">
        <p14:creationId xmlns:p14="http://schemas.microsoft.com/office/powerpoint/2010/main" val="31251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44214" y="830126"/>
            <a:ext cx="80772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b="1" i="1"/>
          </a:p>
        </p:txBody>
      </p:sp>
      <p:sp>
        <p:nvSpPr>
          <p:cNvPr id="15366" name="Text Box 6"/>
          <p:cNvSpPr txBox="1">
            <a:spLocks noChangeArrowheads="1"/>
          </p:cNvSpPr>
          <p:nvPr/>
        </p:nvSpPr>
        <p:spPr bwMode="auto">
          <a:xfrm>
            <a:off x="938048" y="445405"/>
            <a:ext cx="8205952" cy="76944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400" b="1" dirty="0" smtClean="0">
                <a:solidFill>
                  <a:srgbClr val="002060"/>
                </a:solidFill>
                <a:latin typeface="+mj-lt"/>
                <a:cs typeface="Verdana"/>
              </a:rPr>
              <a:t>Collaborative Team Work</a:t>
            </a:r>
            <a:endParaRPr lang="en-US" sz="4400" b="1" dirty="0">
              <a:solidFill>
                <a:srgbClr val="002060"/>
              </a:solidFill>
              <a:latin typeface="+mj-lt"/>
              <a:cs typeface="Verdana"/>
            </a:endParaRPr>
          </a:p>
        </p:txBody>
      </p:sp>
      <p:sp>
        <p:nvSpPr>
          <p:cNvPr id="9" name="Text Box 4"/>
          <p:cNvSpPr txBox="1">
            <a:spLocks noChangeArrowheads="1"/>
          </p:cNvSpPr>
          <p:nvPr/>
        </p:nvSpPr>
        <p:spPr bwMode="auto">
          <a:xfrm>
            <a:off x="1169275" y="1240261"/>
            <a:ext cx="7409794" cy="5524589"/>
          </a:xfrm>
          <a:prstGeom prst="rect">
            <a:avLst/>
          </a:prstGeom>
          <a:noFill/>
          <a:ln w="9525">
            <a:noFill/>
            <a:miter lim="800000"/>
            <a:headEnd/>
            <a:tailEnd/>
          </a:ln>
        </p:spPr>
        <p:txBody>
          <a:bodyPr wrap="square">
            <a:prstTxWarp prst="textNoShape">
              <a:avLst/>
            </a:prstTxWarp>
            <a:spAutoFit/>
          </a:bodyPr>
          <a:lstStyle/>
          <a:p>
            <a:pPr marL="342900" indent="-342900">
              <a:spcBef>
                <a:spcPts val="600"/>
              </a:spcBef>
              <a:buFont typeface="Arial" panose="020B0604020202020204" pitchFamily="34" charset="0"/>
              <a:buChar char="•"/>
            </a:pPr>
            <a:r>
              <a:rPr lang="en-US" sz="2200" dirty="0" smtClean="0">
                <a:solidFill>
                  <a:srgbClr val="002060"/>
                </a:solidFill>
                <a:cs typeface="Verdana"/>
              </a:rPr>
              <a:t>An examination and prioritization of the mathematics content and mathematics practices students are to learn.</a:t>
            </a:r>
          </a:p>
          <a:p>
            <a:pPr marL="342900" indent="-342900">
              <a:spcBef>
                <a:spcPts val="600"/>
              </a:spcBef>
              <a:buFont typeface="Arial" panose="020B0604020202020204" pitchFamily="34" charset="0"/>
              <a:buChar char="•"/>
            </a:pPr>
            <a:r>
              <a:rPr lang="en-US" sz="2200" dirty="0" smtClean="0">
                <a:solidFill>
                  <a:srgbClr val="002060"/>
                </a:solidFill>
                <a:cs typeface="Verdana"/>
              </a:rPr>
              <a:t>The development and use of common assessments to determine if students have learned the agreed-on content and related mathematical practices.</a:t>
            </a:r>
          </a:p>
          <a:p>
            <a:pPr marL="342900" indent="-342900">
              <a:spcBef>
                <a:spcPts val="600"/>
              </a:spcBef>
              <a:buFont typeface="Arial" panose="020B0604020202020204" pitchFamily="34" charset="0"/>
              <a:buChar char="•"/>
            </a:pPr>
            <a:r>
              <a:rPr lang="en-US" sz="2200" dirty="0" smtClean="0">
                <a:solidFill>
                  <a:srgbClr val="002060"/>
                </a:solidFill>
                <a:cs typeface="Verdana"/>
              </a:rPr>
              <a:t>The use of data to drive continuous reflection and instructional decisions</a:t>
            </a:r>
            <a:r>
              <a:rPr lang="en-US" sz="2200" dirty="0">
                <a:solidFill>
                  <a:srgbClr val="002060"/>
                </a:solidFill>
                <a:cs typeface="Verdana"/>
              </a:rPr>
              <a:t>. </a:t>
            </a:r>
            <a:endParaRPr lang="en-US" sz="2200" dirty="0" smtClean="0">
              <a:solidFill>
                <a:srgbClr val="002060"/>
              </a:solidFill>
              <a:cs typeface="Verdana"/>
            </a:endParaRPr>
          </a:p>
          <a:p>
            <a:pPr marL="342900" indent="-342900">
              <a:spcBef>
                <a:spcPts val="600"/>
              </a:spcBef>
              <a:buFont typeface="Arial" panose="020B0604020202020204" pitchFamily="34" charset="0"/>
              <a:buChar char="•"/>
            </a:pPr>
            <a:r>
              <a:rPr lang="en-US" sz="2200" dirty="0" smtClean="0">
                <a:solidFill>
                  <a:srgbClr val="002060"/>
                </a:solidFill>
                <a:cs typeface="Verdana"/>
              </a:rPr>
              <a:t>The </a:t>
            </a:r>
            <a:r>
              <a:rPr lang="en-US" sz="2200" dirty="0">
                <a:solidFill>
                  <a:srgbClr val="002060"/>
                </a:solidFill>
                <a:cs typeface="Verdana"/>
              </a:rPr>
              <a:t>setting of both long-term and short-term instructional goals.</a:t>
            </a:r>
          </a:p>
          <a:p>
            <a:pPr marL="342900" indent="-342900">
              <a:spcBef>
                <a:spcPts val="600"/>
              </a:spcBef>
              <a:buFont typeface="Arial" panose="020B0604020202020204" pitchFamily="34" charset="0"/>
              <a:buChar char="•"/>
            </a:pPr>
            <a:r>
              <a:rPr lang="en-US" sz="2200" dirty="0">
                <a:solidFill>
                  <a:srgbClr val="002060"/>
                </a:solidFill>
                <a:cs typeface="Verdana"/>
              </a:rPr>
              <a:t>Development of action plans to implement when students demonstrate they have or have not attained the standards.</a:t>
            </a:r>
          </a:p>
          <a:p>
            <a:pPr marL="342900" indent="-342900">
              <a:spcBef>
                <a:spcPts val="600"/>
              </a:spcBef>
              <a:buFont typeface="Arial" panose="020B0604020202020204" pitchFamily="34" charset="0"/>
              <a:buChar char="•"/>
            </a:pPr>
            <a:r>
              <a:rPr lang="en-US" sz="2200" dirty="0">
                <a:solidFill>
                  <a:srgbClr val="002060"/>
                </a:solidFill>
                <a:cs typeface="Verdana"/>
              </a:rPr>
              <a:t>Discussion, selection, and implementation of common research-informed </a:t>
            </a:r>
            <a:r>
              <a:rPr lang="en-US" sz="2200" u="sng" dirty="0">
                <a:solidFill>
                  <a:srgbClr val="002060"/>
                </a:solidFill>
                <a:cs typeface="Verdana"/>
              </a:rPr>
              <a:t>instructional strategies and plans</a:t>
            </a:r>
            <a:r>
              <a:rPr lang="en-US" sz="2200" dirty="0">
                <a:solidFill>
                  <a:srgbClr val="002060"/>
                </a:solidFill>
                <a:cs typeface="Verdana"/>
              </a:rPr>
              <a:t>.</a:t>
            </a:r>
          </a:p>
          <a:p>
            <a:pPr marL="236538" indent="-236538">
              <a:spcBef>
                <a:spcPct val="50000"/>
              </a:spcBef>
              <a:buFont typeface="Arial"/>
              <a:buChar char="•"/>
            </a:pPr>
            <a:endParaRPr lang="en-US" sz="2800" dirty="0">
              <a:cs typeface="Verdana"/>
            </a:endParaRPr>
          </a:p>
        </p:txBody>
      </p:sp>
      <p:sp>
        <p:nvSpPr>
          <p:cNvPr id="2" name="TextBox 1"/>
          <p:cNvSpPr txBox="1"/>
          <p:nvPr/>
        </p:nvSpPr>
        <p:spPr>
          <a:xfrm>
            <a:off x="938048" y="6290835"/>
            <a:ext cx="4419600" cy="461665"/>
          </a:xfrm>
          <a:prstGeom prst="rect">
            <a:avLst/>
          </a:prstGeom>
          <a:noFill/>
        </p:spPr>
        <p:txBody>
          <a:bodyPr wrap="square" rtlCol="0">
            <a:spAutoFit/>
          </a:bodyPr>
          <a:lstStyle/>
          <a:p>
            <a:r>
              <a:rPr lang="en-US" sz="2400" dirty="0" smtClean="0">
                <a:solidFill>
                  <a:srgbClr val="002060"/>
                </a:solidFill>
              </a:rPr>
              <a:t>Principles to Actions, pp. 103-104</a:t>
            </a:r>
            <a:endParaRPr lang="en-US" sz="2400" dirty="0">
              <a:solidFill>
                <a:srgbClr val="002060"/>
              </a:solidFill>
            </a:endParaRPr>
          </a:p>
        </p:txBody>
      </p:sp>
    </p:spTree>
    <p:extLst>
      <p:ext uri="{BB962C8B-B14F-4D97-AF65-F5344CB8AC3E}">
        <p14:creationId xmlns:p14="http://schemas.microsoft.com/office/powerpoint/2010/main" val="9235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44214" y="830126"/>
            <a:ext cx="80772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b="1" i="1"/>
          </a:p>
        </p:txBody>
      </p:sp>
      <p:sp>
        <p:nvSpPr>
          <p:cNvPr id="15366" name="Text Box 6"/>
          <p:cNvSpPr txBox="1">
            <a:spLocks noChangeArrowheads="1"/>
          </p:cNvSpPr>
          <p:nvPr/>
        </p:nvSpPr>
        <p:spPr bwMode="auto">
          <a:xfrm>
            <a:off x="938048" y="445405"/>
            <a:ext cx="8205952" cy="76944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400" b="1" dirty="0" smtClean="0">
                <a:solidFill>
                  <a:srgbClr val="002060"/>
                </a:solidFill>
                <a:latin typeface="+mj-lt"/>
                <a:cs typeface="Verdana"/>
              </a:rPr>
              <a:t>Collaborative Team Work</a:t>
            </a:r>
            <a:endParaRPr lang="en-US" sz="4400" b="1" dirty="0">
              <a:solidFill>
                <a:srgbClr val="002060"/>
              </a:solidFill>
              <a:latin typeface="+mj-lt"/>
              <a:cs typeface="Verdana"/>
            </a:endParaRPr>
          </a:p>
        </p:txBody>
      </p:sp>
      <p:sp>
        <p:nvSpPr>
          <p:cNvPr id="9" name="Text Box 4"/>
          <p:cNvSpPr txBox="1">
            <a:spLocks noChangeArrowheads="1"/>
          </p:cNvSpPr>
          <p:nvPr/>
        </p:nvSpPr>
        <p:spPr bwMode="auto">
          <a:xfrm>
            <a:off x="1169275" y="1240261"/>
            <a:ext cx="7409794" cy="5524589"/>
          </a:xfrm>
          <a:prstGeom prst="rect">
            <a:avLst/>
          </a:prstGeom>
          <a:noFill/>
          <a:ln w="9525">
            <a:noFill/>
            <a:miter lim="800000"/>
            <a:headEnd/>
            <a:tailEnd/>
          </a:ln>
        </p:spPr>
        <p:txBody>
          <a:bodyPr wrap="square">
            <a:prstTxWarp prst="textNoShape">
              <a:avLst/>
            </a:prstTxWarp>
            <a:spAutoFit/>
          </a:bodyPr>
          <a:lstStyle/>
          <a:p>
            <a:pPr marL="342900" indent="-342900">
              <a:spcBef>
                <a:spcPts val="600"/>
              </a:spcBef>
              <a:buFont typeface="Arial" panose="020B0604020202020204" pitchFamily="34" charset="0"/>
              <a:buChar char="•"/>
            </a:pPr>
            <a:r>
              <a:rPr lang="en-US" sz="2200" dirty="0" smtClean="0">
                <a:solidFill>
                  <a:srgbClr val="002060"/>
                </a:solidFill>
                <a:cs typeface="Verdana"/>
              </a:rPr>
              <a:t>An examination and prioritization of the mathematics content and mathematics practices students are to learn.</a:t>
            </a:r>
          </a:p>
          <a:p>
            <a:pPr marL="342900" indent="-342900">
              <a:spcBef>
                <a:spcPts val="600"/>
              </a:spcBef>
              <a:buFont typeface="Arial" panose="020B0604020202020204" pitchFamily="34" charset="0"/>
              <a:buChar char="•"/>
            </a:pPr>
            <a:r>
              <a:rPr lang="en-US" sz="2200" dirty="0" smtClean="0">
                <a:solidFill>
                  <a:srgbClr val="002060"/>
                </a:solidFill>
                <a:cs typeface="Verdana"/>
              </a:rPr>
              <a:t>The development and use of common assessments to determine if students have learned the agreed-on content and related mathematical practices.</a:t>
            </a:r>
          </a:p>
          <a:p>
            <a:pPr marL="342900" indent="-342900">
              <a:spcBef>
                <a:spcPts val="600"/>
              </a:spcBef>
              <a:buFont typeface="Arial" panose="020B0604020202020204" pitchFamily="34" charset="0"/>
              <a:buChar char="•"/>
            </a:pPr>
            <a:r>
              <a:rPr lang="en-US" sz="2200" dirty="0" smtClean="0">
                <a:solidFill>
                  <a:srgbClr val="002060"/>
                </a:solidFill>
                <a:cs typeface="Verdana"/>
              </a:rPr>
              <a:t>The use of data to drive continuous reflection and instructional decisions</a:t>
            </a:r>
            <a:r>
              <a:rPr lang="en-US" sz="2200" dirty="0">
                <a:solidFill>
                  <a:srgbClr val="002060"/>
                </a:solidFill>
                <a:cs typeface="Verdana"/>
              </a:rPr>
              <a:t>. </a:t>
            </a:r>
            <a:endParaRPr lang="en-US" sz="2200" dirty="0" smtClean="0">
              <a:solidFill>
                <a:srgbClr val="002060"/>
              </a:solidFill>
              <a:cs typeface="Verdana"/>
            </a:endParaRPr>
          </a:p>
          <a:p>
            <a:pPr marL="342900" indent="-342900">
              <a:spcBef>
                <a:spcPts val="600"/>
              </a:spcBef>
              <a:buFont typeface="Arial" panose="020B0604020202020204" pitchFamily="34" charset="0"/>
              <a:buChar char="•"/>
            </a:pPr>
            <a:r>
              <a:rPr lang="en-US" sz="2200" dirty="0" smtClean="0">
                <a:solidFill>
                  <a:srgbClr val="002060"/>
                </a:solidFill>
                <a:cs typeface="Verdana"/>
              </a:rPr>
              <a:t>The </a:t>
            </a:r>
            <a:r>
              <a:rPr lang="en-US" sz="2200" dirty="0">
                <a:solidFill>
                  <a:srgbClr val="002060"/>
                </a:solidFill>
                <a:cs typeface="Verdana"/>
              </a:rPr>
              <a:t>setting of both long-term and short-term instructional goals.</a:t>
            </a:r>
          </a:p>
          <a:p>
            <a:pPr marL="342900" indent="-342900">
              <a:spcBef>
                <a:spcPts val="600"/>
              </a:spcBef>
              <a:buFont typeface="Arial" panose="020B0604020202020204" pitchFamily="34" charset="0"/>
              <a:buChar char="•"/>
            </a:pPr>
            <a:r>
              <a:rPr lang="en-US" sz="2200" dirty="0">
                <a:solidFill>
                  <a:srgbClr val="002060"/>
                </a:solidFill>
                <a:cs typeface="Verdana"/>
              </a:rPr>
              <a:t>Development of action plans to implement when students demonstrate they have or have not attained the standards.</a:t>
            </a:r>
          </a:p>
          <a:p>
            <a:pPr marL="342900" indent="-342900">
              <a:spcBef>
                <a:spcPts val="600"/>
              </a:spcBef>
              <a:buFont typeface="Arial" panose="020B0604020202020204" pitchFamily="34" charset="0"/>
              <a:buChar char="•"/>
            </a:pPr>
            <a:r>
              <a:rPr lang="en-US" sz="2200" b="1" dirty="0">
                <a:solidFill>
                  <a:srgbClr val="FF0000"/>
                </a:solidFill>
                <a:cs typeface="Verdana"/>
              </a:rPr>
              <a:t>Discussion, selection, and implementation of common research-informed </a:t>
            </a:r>
            <a:r>
              <a:rPr lang="en-US" sz="2200" b="1" u="sng" dirty="0">
                <a:solidFill>
                  <a:srgbClr val="FF0000"/>
                </a:solidFill>
                <a:cs typeface="Verdana"/>
              </a:rPr>
              <a:t>instructional strategies and plans</a:t>
            </a:r>
            <a:r>
              <a:rPr lang="en-US" sz="2200" b="1" dirty="0">
                <a:solidFill>
                  <a:srgbClr val="FF0000"/>
                </a:solidFill>
                <a:cs typeface="Verdana"/>
              </a:rPr>
              <a:t>.</a:t>
            </a:r>
          </a:p>
          <a:p>
            <a:pPr marL="236538" indent="-236538">
              <a:spcBef>
                <a:spcPct val="50000"/>
              </a:spcBef>
              <a:buFont typeface="Arial"/>
              <a:buChar char="•"/>
            </a:pPr>
            <a:endParaRPr lang="en-US" sz="2800" dirty="0">
              <a:cs typeface="Verdana"/>
            </a:endParaRPr>
          </a:p>
        </p:txBody>
      </p:sp>
      <p:sp>
        <p:nvSpPr>
          <p:cNvPr id="2" name="TextBox 1"/>
          <p:cNvSpPr txBox="1"/>
          <p:nvPr/>
        </p:nvSpPr>
        <p:spPr>
          <a:xfrm>
            <a:off x="938048" y="6290835"/>
            <a:ext cx="4419600" cy="461665"/>
          </a:xfrm>
          <a:prstGeom prst="rect">
            <a:avLst/>
          </a:prstGeom>
          <a:noFill/>
        </p:spPr>
        <p:txBody>
          <a:bodyPr wrap="square" rtlCol="0">
            <a:spAutoFit/>
          </a:bodyPr>
          <a:lstStyle/>
          <a:p>
            <a:r>
              <a:rPr lang="en-US" sz="2400" dirty="0" smtClean="0">
                <a:solidFill>
                  <a:srgbClr val="002060"/>
                </a:solidFill>
              </a:rPr>
              <a:t>Principles to Actions, pp. 103-104</a:t>
            </a:r>
            <a:endParaRPr lang="en-US" sz="2400" dirty="0">
              <a:solidFill>
                <a:srgbClr val="002060"/>
              </a:solidFill>
            </a:endParaRPr>
          </a:p>
        </p:txBody>
      </p:sp>
    </p:spTree>
    <p:extLst>
      <p:ext uri="{BB962C8B-B14F-4D97-AF65-F5344CB8AC3E}">
        <p14:creationId xmlns:p14="http://schemas.microsoft.com/office/powerpoint/2010/main" val="191980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FF0000"/>
                </a:solidFill>
                <a:latin typeface="Verdana"/>
                <a:cs typeface="Verdana"/>
              </a:rPr>
              <a:t>Establish mathematics </a:t>
            </a:r>
            <a:r>
              <a:rPr lang="en-US" sz="2100" b="1" dirty="0" smtClean="0">
                <a:solidFill>
                  <a:srgbClr val="FF0000"/>
                </a:solidFill>
                <a:latin typeface="Verdana"/>
                <a:cs typeface="Verdana"/>
              </a:rPr>
              <a:t>goals</a:t>
            </a:r>
            <a:r>
              <a:rPr lang="en-US" sz="2100" dirty="0" smtClean="0">
                <a:solidFill>
                  <a:srgbClr val="FF0000"/>
                </a:solidFill>
                <a:latin typeface="Verdana"/>
                <a:cs typeface="Verdana"/>
              </a:rPr>
              <a:t> to focus learning.</a:t>
            </a:r>
          </a:p>
          <a:p>
            <a:pPr marL="693738" lvl="0" indent="-579438">
              <a:spcAft>
                <a:spcPts val="600"/>
              </a:spcAft>
              <a:buFont typeface="+mj-lt"/>
              <a:buAutoNum type="arabicPeriod"/>
            </a:pPr>
            <a:r>
              <a:rPr lang="en-US" sz="2100" dirty="0" smtClean="0">
                <a:solidFill>
                  <a:srgbClr val="FF0000"/>
                </a:solidFill>
                <a:latin typeface="Verdana"/>
                <a:cs typeface="Verdana"/>
              </a:rPr>
              <a:t>Implement </a:t>
            </a:r>
            <a:r>
              <a:rPr lang="en-US" sz="2100" b="1" dirty="0" smtClean="0">
                <a:solidFill>
                  <a:srgbClr val="FF0000"/>
                </a:solidFill>
                <a:latin typeface="Verdana"/>
                <a:cs typeface="Verdana"/>
              </a:rPr>
              <a:t>tasks</a:t>
            </a:r>
            <a:r>
              <a:rPr lang="en-US" sz="2100" dirty="0" smtClean="0">
                <a:solidFill>
                  <a:srgbClr val="FF000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FF0000"/>
                </a:solidFill>
                <a:latin typeface="Verdana"/>
                <a:cs typeface="Verdana"/>
              </a:rPr>
              <a:t>Facilitate meaningful mathematical </a:t>
            </a:r>
            <a:r>
              <a:rPr lang="en-US" sz="2100" b="1" dirty="0" smtClean="0">
                <a:solidFill>
                  <a:srgbClr val="FF0000"/>
                </a:solidFill>
                <a:latin typeface="Verdana"/>
                <a:cs typeface="Verdana"/>
              </a:rPr>
              <a:t>discourse</a:t>
            </a:r>
            <a:r>
              <a:rPr lang="en-US" sz="2100" i="1" dirty="0" smtClean="0">
                <a:solidFill>
                  <a:srgbClr val="FF0000"/>
                </a:solidFill>
                <a:latin typeface="Verdana"/>
                <a:cs typeface="Verdana"/>
              </a:rPr>
              <a:t>.</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FF0000"/>
                </a:solidFill>
                <a:latin typeface="Verdana"/>
                <a:cs typeface="Verdana"/>
              </a:rPr>
              <a:t>Elicit and use evidence </a:t>
            </a:r>
            <a:r>
              <a:rPr lang="en-US" sz="2100" dirty="0" smtClean="0">
                <a:solidFill>
                  <a:srgbClr val="FF000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32760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problem/task.</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1410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4" y="141672"/>
            <a:ext cx="7299435" cy="1143000"/>
          </a:xfrm>
        </p:spPr>
        <p:txBody>
          <a:bodyPr>
            <a:noAutofit/>
          </a:bodyPr>
          <a:lstStyle/>
          <a:p>
            <a:r>
              <a:rPr lang="en-US" sz="3200" b="1" dirty="0" smtClean="0">
                <a:solidFill>
                  <a:srgbClr val="002060"/>
                </a:solidFill>
                <a:cs typeface="Verdana"/>
              </a:rPr>
              <a:t>Planning the Candy Jar Lesson</a:t>
            </a:r>
            <a:endParaRPr lang="en-US" sz="36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13" y="1222650"/>
            <a:ext cx="8083987" cy="510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028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44214" y="830126"/>
            <a:ext cx="80772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b="1" i="1"/>
          </a:p>
        </p:txBody>
      </p:sp>
      <p:sp>
        <p:nvSpPr>
          <p:cNvPr id="15366" name="Text Box 6"/>
          <p:cNvSpPr txBox="1">
            <a:spLocks noChangeArrowheads="1"/>
          </p:cNvSpPr>
          <p:nvPr/>
        </p:nvSpPr>
        <p:spPr bwMode="auto">
          <a:xfrm>
            <a:off x="938048" y="445405"/>
            <a:ext cx="8205952" cy="76944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400" b="1" dirty="0" smtClean="0">
                <a:solidFill>
                  <a:srgbClr val="002060"/>
                </a:solidFill>
                <a:latin typeface="+mj-lt"/>
                <a:cs typeface="Verdana"/>
              </a:rPr>
              <a:t>Collaborative Team Work</a:t>
            </a:r>
            <a:endParaRPr lang="en-US" sz="4400" b="1" dirty="0">
              <a:solidFill>
                <a:srgbClr val="002060"/>
              </a:solidFill>
              <a:latin typeface="+mj-lt"/>
              <a:cs typeface="Verdana"/>
            </a:endParaRPr>
          </a:p>
        </p:txBody>
      </p:sp>
      <p:sp>
        <p:nvSpPr>
          <p:cNvPr id="9" name="Text Box 4"/>
          <p:cNvSpPr txBox="1">
            <a:spLocks noChangeArrowheads="1"/>
          </p:cNvSpPr>
          <p:nvPr/>
        </p:nvSpPr>
        <p:spPr bwMode="auto">
          <a:xfrm>
            <a:off x="1169275" y="1240261"/>
            <a:ext cx="7409794" cy="5524589"/>
          </a:xfrm>
          <a:prstGeom prst="rect">
            <a:avLst/>
          </a:prstGeom>
          <a:noFill/>
          <a:ln w="9525">
            <a:noFill/>
            <a:miter lim="800000"/>
            <a:headEnd/>
            <a:tailEnd/>
          </a:ln>
        </p:spPr>
        <p:txBody>
          <a:bodyPr wrap="square">
            <a:prstTxWarp prst="textNoShape">
              <a:avLst/>
            </a:prstTxWarp>
            <a:spAutoFit/>
          </a:bodyPr>
          <a:lstStyle/>
          <a:p>
            <a:pPr marL="342900" indent="-342900">
              <a:spcBef>
                <a:spcPts val="600"/>
              </a:spcBef>
              <a:buFont typeface="Arial" panose="020B0604020202020204" pitchFamily="34" charset="0"/>
              <a:buChar char="•"/>
            </a:pPr>
            <a:r>
              <a:rPr lang="en-US" sz="2200" dirty="0" smtClean="0">
                <a:solidFill>
                  <a:srgbClr val="002060"/>
                </a:solidFill>
                <a:cs typeface="Verdana"/>
              </a:rPr>
              <a:t>An examination and prioritization of the mathematics content and mathematics practices students are to learn.</a:t>
            </a:r>
          </a:p>
          <a:p>
            <a:pPr marL="342900" indent="-342900">
              <a:spcBef>
                <a:spcPts val="600"/>
              </a:spcBef>
              <a:buFont typeface="Arial" panose="020B0604020202020204" pitchFamily="34" charset="0"/>
              <a:buChar char="•"/>
            </a:pPr>
            <a:r>
              <a:rPr lang="en-US" sz="2200" dirty="0" smtClean="0">
                <a:solidFill>
                  <a:srgbClr val="002060"/>
                </a:solidFill>
                <a:cs typeface="Verdana"/>
              </a:rPr>
              <a:t>The development and use of common assessments to determine if students have learned the agreed-on content and related mathematical practices.</a:t>
            </a:r>
          </a:p>
          <a:p>
            <a:pPr marL="342900" indent="-342900">
              <a:spcBef>
                <a:spcPts val="600"/>
              </a:spcBef>
              <a:buFont typeface="Arial" panose="020B0604020202020204" pitchFamily="34" charset="0"/>
              <a:buChar char="•"/>
            </a:pPr>
            <a:r>
              <a:rPr lang="en-US" sz="2200" dirty="0" smtClean="0">
                <a:solidFill>
                  <a:srgbClr val="002060"/>
                </a:solidFill>
                <a:cs typeface="Verdana"/>
              </a:rPr>
              <a:t>The use of data to drive continuous reflection and instructional decisions</a:t>
            </a:r>
            <a:r>
              <a:rPr lang="en-US" sz="2200" dirty="0">
                <a:solidFill>
                  <a:srgbClr val="002060"/>
                </a:solidFill>
                <a:cs typeface="Verdana"/>
              </a:rPr>
              <a:t>. </a:t>
            </a:r>
            <a:endParaRPr lang="en-US" sz="2200" dirty="0" smtClean="0">
              <a:solidFill>
                <a:srgbClr val="002060"/>
              </a:solidFill>
              <a:cs typeface="Verdana"/>
            </a:endParaRPr>
          </a:p>
          <a:p>
            <a:pPr marL="342900" indent="-342900">
              <a:spcBef>
                <a:spcPts val="600"/>
              </a:spcBef>
              <a:buFont typeface="Arial" panose="020B0604020202020204" pitchFamily="34" charset="0"/>
              <a:buChar char="•"/>
            </a:pPr>
            <a:r>
              <a:rPr lang="en-US" sz="2200" dirty="0" smtClean="0">
                <a:solidFill>
                  <a:srgbClr val="002060"/>
                </a:solidFill>
                <a:cs typeface="Verdana"/>
              </a:rPr>
              <a:t>The </a:t>
            </a:r>
            <a:r>
              <a:rPr lang="en-US" sz="2200" dirty="0">
                <a:solidFill>
                  <a:srgbClr val="002060"/>
                </a:solidFill>
                <a:cs typeface="Verdana"/>
              </a:rPr>
              <a:t>setting of both long-term and short-term instructional goals.</a:t>
            </a:r>
          </a:p>
          <a:p>
            <a:pPr marL="342900" indent="-342900">
              <a:spcBef>
                <a:spcPts val="600"/>
              </a:spcBef>
              <a:buFont typeface="Arial" panose="020B0604020202020204" pitchFamily="34" charset="0"/>
              <a:buChar char="•"/>
            </a:pPr>
            <a:r>
              <a:rPr lang="en-US" sz="2200" dirty="0">
                <a:solidFill>
                  <a:srgbClr val="002060"/>
                </a:solidFill>
                <a:cs typeface="Verdana"/>
              </a:rPr>
              <a:t>Development of action plans to implement when students demonstrate they have or have not attained the standards.</a:t>
            </a:r>
          </a:p>
          <a:p>
            <a:pPr marL="342900" indent="-342900">
              <a:spcBef>
                <a:spcPts val="600"/>
              </a:spcBef>
              <a:buFont typeface="Arial" panose="020B0604020202020204" pitchFamily="34" charset="0"/>
              <a:buChar char="•"/>
            </a:pPr>
            <a:r>
              <a:rPr lang="en-US" sz="2200" b="1" dirty="0">
                <a:solidFill>
                  <a:srgbClr val="FF0000"/>
                </a:solidFill>
                <a:cs typeface="Verdana"/>
              </a:rPr>
              <a:t>Discussion, selection, and implementation of common research-informed </a:t>
            </a:r>
            <a:r>
              <a:rPr lang="en-US" sz="2200" b="1" u="sng" dirty="0">
                <a:solidFill>
                  <a:srgbClr val="FF0000"/>
                </a:solidFill>
                <a:cs typeface="Verdana"/>
              </a:rPr>
              <a:t>instructional strategies and plans</a:t>
            </a:r>
            <a:r>
              <a:rPr lang="en-US" sz="2200" b="1" dirty="0">
                <a:solidFill>
                  <a:srgbClr val="FF0000"/>
                </a:solidFill>
                <a:cs typeface="Verdana"/>
              </a:rPr>
              <a:t>.</a:t>
            </a:r>
          </a:p>
          <a:p>
            <a:pPr marL="236538" indent="-236538">
              <a:spcBef>
                <a:spcPct val="50000"/>
              </a:spcBef>
              <a:buFont typeface="Arial"/>
              <a:buChar char="•"/>
            </a:pPr>
            <a:endParaRPr lang="en-US" sz="2800" dirty="0">
              <a:cs typeface="Verdana"/>
            </a:endParaRPr>
          </a:p>
        </p:txBody>
      </p:sp>
      <p:sp>
        <p:nvSpPr>
          <p:cNvPr id="2" name="TextBox 1"/>
          <p:cNvSpPr txBox="1"/>
          <p:nvPr/>
        </p:nvSpPr>
        <p:spPr>
          <a:xfrm>
            <a:off x="938048" y="6290835"/>
            <a:ext cx="4419600" cy="461665"/>
          </a:xfrm>
          <a:prstGeom prst="rect">
            <a:avLst/>
          </a:prstGeom>
          <a:noFill/>
        </p:spPr>
        <p:txBody>
          <a:bodyPr wrap="square" rtlCol="0">
            <a:spAutoFit/>
          </a:bodyPr>
          <a:lstStyle/>
          <a:p>
            <a:r>
              <a:rPr lang="en-US" sz="2400" dirty="0" smtClean="0">
                <a:solidFill>
                  <a:srgbClr val="002060"/>
                </a:solidFill>
              </a:rPr>
              <a:t>Principles to Actions, pp. 103-104</a:t>
            </a:r>
            <a:endParaRPr lang="en-US" sz="2400" dirty="0">
              <a:solidFill>
                <a:srgbClr val="002060"/>
              </a:solidFill>
            </a:endParaRPr>
          </a:p>
        </p:txBody>
      </p:sp>
    </p:spTree>
    <p:extLst>
      <p:ext uri="{BB962C8B-B14F-4D97-AF65-F5344CB8AC3E}">
        <p14:creationId xmlns:p14="http://schemas.microsoft.com/office/powerpoint/2010/main" val="1151548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44214" y="830126"/>
            <a:ext cx="80772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b="1" i="1"/>
          </a:p>
        </p:txBody>
      </p:sp>
      <p:sp>
        <p:nvSpPr>
          <p:cNvPr id="15366" name="Text Box 6"/>
          <p:cNvSpPr txBox="1">
            <a:spLocks noChangeArrowheads="1"/>
          </p:cNvSpPr>
          <p:nvPr/>
        </p:nvSpPr>
        <p:spPr bwMode="auto">
          <a:xfrm>
            <a:off x="938048" y="445405"/>
            <a:ext cx="8205952" cy="76944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400" b="1" dirty="0" smtClean="0">
                <a:solidFill>
                  <a:srgbClr val="002060"/>
                </a:solidFill>
                <a:latin typeface="+mj-lt"/>
                <a:cs typeface="Verdana"/>
              </a:rPr>
              <a:t>Collaborative Team Work</a:t>
            </a:r>
            <a:endParaRPr lang="en-US" sz="4400" b="1" dirty="0">
              <a:solidFill>
                <a:srgbClr val="002060"/>
              </a:solidFill>
              <a:latin typeface="+mj-lt"/>
              <a:cs typeface="Verdana"/>
            </a:endParaRPr>
          </a:p>
        </p:txBody>
      </p:sp>
      <p:sp>
        <p:nvSpPr>
          <p:cNvPr id="9" name="Text Box 4"/>
          <p:cNvSpPr txBox="1">
            <a:spLocks noChangeArrowheads="1"/>
          </p:cNvSpPr>
          <p:nvPr/>
        </p:nvSpPr>
        <p:spPr bwMode="auto">
          <a:xfrm>
            <a:off x="1169275" y="1240261"/>
            <a:ext cx="7409794" cy="5524589"/>
          </a:xfrm>
          <a:prstGeom prst="rect">
            <a:avLst/>
          </a:prstGeom>
          <a:noFill/>
          <a:ln w="9525">
            <a:noFill/>
            <a:miter lim="800000"/>
            <a:headEnd/>
            <a:tailEnd/>
          </a:ln>
        </p:spPr>
        <p:txBody>
          <a:bodyPr wrap="square">
            <a:prstTxWarp prst="textNoShape">
              <a:avLst/>
            </a:prstTxWarp>
            <a:spAutoFit/>
          </a:bodyPr>
          <a:lstStyle/>
          <a:p>
            <a:pPr marL="342900" indent="-342900">
              <a:spcBef>
                <a:spcPts val="600"/>
              </a:spcBef>
              <a:buFont typeface="Arial" panose="020B0604020202020204" pitchFamily="34" charset="0"/>
              <a:buChar char="•"/>
            </a:pPr>
            <a:r>
              <a:rPr lang="en-US" sz="2200" dirty="0" smtClean="0">
                <a:solidFill>
                  <a:srgbClr val="002060"/>
                </a:solidFill>
                <a:cs typeface="Verdana"/>
              </a:rPr>
              <a:t>An examination and prioritization of the mathematics content and mathematics practices students are to learn.</a:t>
            </a:r>
          </a:p>
          <a:p>
            <a:pPr marL="342900" indent="-342900">
              <a:spcBef>
                <a:spcPts val="600"/>
              </a:spcBef>
              <a:buFont typeface="Arial" panose="020B0604020202020204" pitchFamily="34" charset="0"/>
              <a:buChar char="•"/>
            </a:pPr>
            <a:r>
              <a:rPr lang="en-US" sz="2200" b="1" dirty="0" smtClean="0">
                <a:solidFill>
                  <a:srgbClr val="FF0000"/>
                </a:solidFill>
                <a:cs typeface="Verdana"/>
              </a:rPr>
              <a:t>The development and use of common assessments to determine if students have learned the agreed-on content and related mathematical practices.</a:t>
            </a:r>
          </a:p>
          <a:p>
            <a:pPr marL="342900" indent="-342900">
              <a:spcBef>
                <a:spcPts val="600"/>
              </a:spcBef>
              <a:buFont typeface="Arial" panose="020B0604020202020204" pitchFamily="34" charset="0"/>
              <a:buChar char="•"/>
            </a:pPr>
            <a:r>
              <a:rPr lang="en-US" sz="2200" dirty="0" smtClean="0">
                <a:solidFill>
                  <a:srgbClr val="002060"/>
                </a:solidFill>
                <a:cs typeface="Verdana"/>
              </a:rPr>
              <a:t>The use of data to drive continuous reflection and instructional decisions</a:t>
            </a:r>
            <a:r>
              <a:rPr lang="en-US" sz="2200" dirty="0">
                <a:solidFill>
                  <a:srgbClr val="002060"/>
                </a:solidFill>
                <a:cs typeface="Verdana"/>
              </a:rPr>
              <a:t>. </a:t>
            </a:r>
            <a:endParaRPr lang="en-US" sz="2200" dirty="0" smtClean="0">
              <a:solidFill>
                <a:srgbClr val="002060"/>
              </a:solidFill>
              <a:cs typeface="Verdana"/>
            </a:endParaRPr>
          </a:p>
          <a:p>
            <a:pPr marL="342900" indent="-342900">
              <a:spcBef>
                <a:spcPts val="600"/>
              </a:spcBef>
              <a:buFont typeface="Arial" panose="020B0604020202020204" pitchFamily="34" charset="0"/>
              <a:buChar char="•"/>
            </a:pPr>
            <a:r>
              <a:rPr lang="en-US" sz="2200" dirty="0" smtClean="0">
                <a:solidFill>
                  <a:srgbClr val="002060"/>
                </a:solidFill>
                <a:cs typeface="Verdana"/>
              </a:rPr>
              <a:t>The </a:t>
            </a:r>
            <a:r>
              <a:rPr lang="en-US" sz="2200" dirty="0">
                <a:solidFill>
                  <a:srgbClr val="002060"/>
                </a:solidFill>
                <a:cs typeface="Verdana"/>
              </a:rPr>
              <a:t>setting of both long-term and short-term instructional goals.</a:t>
            </a:r>
          </a:p>
          <a:p>
            <a:pPr marL="342900" indent="-342900">
              <a:spcBef>
                <a:spcPts val="600"/>
              </a:spcBef>
              <a:buFont typeface="Arial" panose="020B0604020202020204" pitchFamily="34" charset="0"/>
              <a:buChar char="•"/>
            </a:pPr>
            <a:r>
              <a:rPr lang="en-US" sz="2200" dirty="0">
                <a:solidFill>
                  <a:srgbClr val="002060"/>
                </a:solidFill>
                <a:cs typeface="Verdana"/>
              </a:rPr>
              <a:t>Development of action plans to implement when students demonstrate they have or have not attained the standards.</a:t>
            </a:r>
          </a:p>
          <a:p>
            <a:pPr marL="342900" indent="-342900">
              <a:spcBef>
                <a:spcPts val="600"/>
              </a:spcBef>
              <a:buFont typeface="Arial" panose="020B0604020202020204" pitchFamily="34" charset="0"/>
              <a:buChar char="•"/>
            </a:pPr>
            <a:r>
              <a:rPr lang="en-US" sz="2200" b="1" dirty="0">
                <a:solidFill>
                  <a:srgbClr val="FF0000"/>
                </a:solidFill>
                <a:cs typeface="Verdana"/>
              </a:rPr>
              <a:t>Discussion, selection, and implementation of common research-informed </a:t>
            </a:r>
            <a:r>
              <a:rPr lang="en-US" sz="2200" b="1" u="sng" dirty="0">
                <a:solidFill>
                  <a:srgbClr val="FF0000"/>
                </a:solidFill>
                <a:cs typeface="Verdana"/>
              </a:rPr>
              <a:t>instructional strategies and plans</a:t>
            </a:r>
            <a:r>
              <a:rPr lang="en-US" sz="2200" b="1" dirty="0">
                <a:solidFill>
                  <a:srgbClr val="FF0000"/>
                </a:solidFill>
                <a:cs typeface="Verdana"/>
              </a:rPr>
              <a:t>.</a:t>
            </a:r>
          </a:p>
          <a:p>
            <a:pPr marL="236538" indent="-236538">
              <a:spcBef>
                <a:spcPct val="50000"/>
              </a:spcBef>
              <a:buFont typeface="Arial"/>
              <a:buChar char="•"/>
            </a:pPr>
            <a:endParaRPr lang="en-US" sz="2800" dirty="0">
              <a:cs typeface="Verdana"/>
            </a:endParaRPr>
          </a:p>
        </p:txBody>
      </p:sp>
      <p:sp>
        <p:nvSpPr>
          <p:cNvPr id="2" name="TextBox 1"/>
          <p:cNvSpPr txBox="1"/>
          <p:nvPr/>
        </p:nvSpPr>
        <p:spPr>
          <a:xfrm>
            <a:off x="938048" y="6290835"/>
            <a:ext cx="4419600" cy="461665"/>
          </a:xfrm>
          <a:prstGeom prst="rect">
            <a:avLst/>
          </a:prstGeom>
          <a:noFill/>
        </p:spPr>
        <p:txBody>
          <a:bodyPr wrap="square" rtlCol="0">
            <a:spAutoFit/>
          </a:bodyPr>
          <a:lstStyle/>
          <a:p>
            <a:r>
              <a:rPr lang="en-US" sz="2400" dirty="0" smtClean="0">
                <a:solidFill>
                  <a:srgbClr val="002060"/>
                </a:solidFill>
              </a:rPr>
              <a:t>Principles to Actions, pp. 103-104</a:t>
            </a:r>
            <a:endParaRPr lang="en-US" sz="2400" dirty="0">
              <a:solidFill>
                <a:srgbClr val="002060"/>
              </a:solidFill>
            </a:endParaRPr>
          </a:p>
        </p:txBody>
      </p:sp>
    </p:spTree>
    <p:extLst>
      <p:ext uri="{BB962C8B-B14F-4D97-AF65-F5344CB8AC3E}">
        <p14:creationId xmlns:p14="http://schemas.microsoft.com/office/powerpoint/2010/main" val="314014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04900" y="213607"/>
            <a:ext cx="7802880" cy="1023938"/>
          </a:xfrm>
        </p:spPr>
        <p:txBody>
          <a:bodyPr>
            <a:noAutofit/>
          </a:bodyPr>
          <a:lstStyle/>
          <a:p>
            <a:r>
              <a:rPr lang="en-US" altLang="en-US" sz="4000" dirty="0" smtClean="0">
                <a:cs typeface="Century Gothic" pitchFamily="34" charset="0"/>
              </a:rPr>
              <a:t>Guiding Principles for School Mathematics  </a:t>
            </a:r>
          </a:p>
        </p:txBody>
      </p:sp>
      <p:sp>
        <p:nvSpPr>
          <p:cNvPr id="23555" name="Content Placeholder 2"/>
          <p:cNvSpPr>
            <a:spLocks noGrp="1"/>
          </p:cNvSpPr>
          <p:nvPr>
            <p:ph idx="1"/>
          </p:nvPr>
        </p:nvSpPr>
        <p:spPr>
          <a:xfrm>
            <a:off x="1386840" y="1600200"/>
            <a:ext cx="7239000" cy="4525963"/>
          </a:xfrm>
        </p:spPr>
        <p:txBody>
          <a:bodyPr/>
          <a:lstStyle/>
          <a:p>
            <a:pPr marL="0" indent="0" algn="ctr">
              <a:buFont typeface="Arial" pitchFamily="34" charset="0"/>
              <a:buNone/>
            </a:pPr>
            <a:r>
              <a:rPr lang="en-US" altLang="en-US" sz="4000" b="1" i="1" dirty="0" smtClean="0">
                <a:cs typeface="Century Gothic" pitchFamily="34" charset="0"/>
              </a:rPr>
              <a:t>Assessment</a:t>
            </a:r>
          </a:p>
          <a:p>
            <a:pPr marL="0" indent="0" algn="ctr">
              <a:buFont typeface="Arial" pitchFamily="34" charset="0"/>
              <a:buNone/>
            </a:pPr>
            <a:r>
              <a:rPr lang="en-US" altLang="en-US" sz="3000" i="1" dirty="0" smtClean="0">
                <a:cs typeface="Century Gothic" pitchFamily="34" charset="0"/>
              </a:rPr>
              <a:t>An excellent mathematics program ensures that assessment is an integral part of instruction, provides evidence of proficiency with important mathematics content and practices, includes a variety of strategies and data sources, and informs feedback to students, instructional decisions and program improvement. </a:t>
            </a:r>
            <a:r>
              <a:rPr lang="en-US" altLang="en-US" sz="3000" dirty="0" smtClean="0">
                <a:cs typeface="Century Gothic" pitchFamily="34" charset="0"/>
              </a:rPr>
              <a:t>  </a:t>
            </a:r>
          </a:p>
          <a:p>
            <a:pPr marL="0" indent="0">
              <a:buFont typeface="Arial" pitchFamily="34" charset="0"/>
              <a:buNone/>
            </a:pPr>
            <a:r>
              <a:rPr lang="en-US" altLang="en-US" b="1" i="1" dirty="0" smtClean="0">
                <a:latin typeface="Century Gothic" pitchFamily="34" charset="0"/>
                <a:cs typeface="Century Gothic" pitchFamily="34" charset="0"/>
              </a:rPr>
              <a:t> </a:t>
            </a:r>
            <a:endParaRPr lang="en-US" altLang="en-US" dirty="0" smtClean="0">
              <a:latin typeface="Century Gothic" pitchFamily="34" charset="0"/>
              <a:cs typeface="Century Gothic" pitchFamily="34" charset="0"/>
            </a:endParaRPr>
          </a:p>
        </p:txBody>
      </p:sp>
      <p:pic>
        <p:nvPicPr>
          <p:cNvPr id="4" name="Picture 3" descr="14861 principles to action cover.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21748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04900" y="213607"/>
            <a:ext cx="7802880" cy="1023938"/>
          </a:xfrm>
        </p:spPr>
        <p:txBody>
          <a:bodyPr>
            <a:noAutofit/>
          </a:bodyPr>
          <a:lstStyle/>
          <a:p>
            <a:r>
              <a:rPr lang="en-US" altLang="en-US" sz="4000" dirty="0" smtClean="0">
                <a:cs typeface="Century Gothic" pitchFamily="34" charset="0"/>
              </a:rPr>
              <a:t>Guiding Principles for School Mathematics  </a:t>
            </a:r>
          </a:p>
        </p:txBody>
      </p:sp>
      <p:sp>
        <p:nvSpPr>
          <p:cNvPr id="23555" name="Content Placeholder 2"/>
          <p:cNvSpPr>
            <a:spLocks noGrp="1"/>
          </p:cNvSpPr>
          <p:nvPr>
            <p:ph idx="1"/>
          </p:nvPr>
        </p:nvSpPr>
        <p:spPr>
          <a:xfrm>
            <a:off x="1386840" y="1600200"/>
            <a:ext cx="7239000" cy="4525963"/>
          </a:xfrm>
        </p:spPr>
        <p:txBody>
          <a:bodyPr/>
          <a:lstStyle/>
          <a:p>
            <a:pPr marL="0" indent="0" algn="ctr">
              <a:buFont typeface="Arial" pitchFamily="34" charset="0"/>
              <a:buNone/>
            </a:pPr>
            <a:r>
              <a:rPr lang="en-US" altLang="en-US" sz="4000" b="1" i="1" dirty="0" smtClean="0">
                <a:cs typeface="Century Gothic" pitchFamily="34" charset="0"/>
              </a:rPr>
              <a:t>Assessment</a:t>
            </a:r>
          </a:p>
          <a:p>
            <a:pPr marL="0" indent="0" algn="ctr">
              <a:buFont typeface="Arial" pitchFamily="34" charset="0"/>
              <a:buNone/>
            </a:pPr>
            <a:r>
              <a:rPr lang="en-US" altLang="en-US" sz="3000" i="1" dirty="0" smtClean="0">
                <a:cs typeface="Century Gothic" pitchFamily="34" charset="0"/>
              </a:rPr>
              <a:t>An excellent mathematics program ensures that assessment is an integral part of instruction, </a:t>
            </a:r>
            <a:r>
              <a:rPr lang="en-US" altLang="en-US" sz="3000" b="1" i="1" dirty="0" smtClean="0">
                <a:solidFill>
                  <a:srgbClr val="FF0000"/>
                </a:solidFill>
                <a:cs typeface="Century Gothic" pitchFamily="34" charset="0"/>
              </a:rPr>
              <a:t>provides evidence of proficiency with important mathematics content and practices</a:t>
            </a:r>
            <a:r>
              <a:rPr lang="en-US" altLang="en-US" sz="3000" i="1" dirty="0" smtClean="0">
                <a:cs typeface="Century Gothic" pitchFamily="34" charset="0"/>
              </a:rPr>
              <a:t>, includes a variety of strategies and data sources, and informs feedback to students, instructional decisions and program improvement. </a:t>
            </a:r>
            <a:r>
              <a:rPr lang="en-US" altLang="en-US" sz="3000" dirty="0" smtClean="0">
                <a:cs typeface="Century Gothic" pitchFamily="34" charset="0"/>
              </a:rPr>
              <a:t>  </a:t>
            </a:r>
          </a:p>
          <a:p>
            <a:pPr marL="0" indent="0">
              <a:buFont typeface="Arial" pitchFamily="34" charset="0"/>
              <a:buNone/>
            </a:pPr>
            <a:r>
              <a:rPr lang="en-US" altLang="en-US" b="1" i="1" dirty="0" smtClean="0">
                <a:latin typeface="Century Gothic" pitchFamily="34" charset="0"/>
                <a:cs typeface="Century Gothic" pitchFamily="34" charset="0"/>
              </a:rPr>
              <a:t> </a:t>
            </a:r>
            <a:endParaRPr lang="en-US" altLang="en-US" dirty="0" smtClean="0">
              <a:latin typeface="Century Gothic" pitchFamily="34" charset="0"/>
              <a:cs typeface="Century Gothic" pitchFamily="34" charset="0"/>
            </a:endParaRPr>
          </a:p>
        </p:txBody>
      </p:sp>
      <p:pic>
        <p:nvPicPr>
          <p:cNvPr id="4" name="Picture 3" descr="14861 principles to action cover.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171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
            <a:ext cx="9144000" cy="1446551"/>
          </a:xfrm>
          <a:solidFill>
            <a:srgbClr val="00B0F0"/>
          </a:solidFill>
        </p:spPr>
        <p:txBody>
          <a:bodyPr>
            <a:normAutofit/>
          </a:bodyPr>
          <a:lstStyle/>
          <a:p>
            <a:pPr algn="ctr" eaLnBrk="1" hangingPunct="1"/>
            <a:r>
              <a:rPr lang="en-US" sz="36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NCTM Interactive Institute</a:t>
            </a:r>
            <a:br>
              <a:rPr lang="en-US" sz="36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br>
            <a:r>
              <a:rPr lang="en-US" sz="36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www.nctm.org</a:t>
            </a:r>
          </a:p>
        </p:txBody>
      </p:sp>
      <p:sp>
        <p:nvSpPr>
          <p:cNvPr id="5" name="Content Placeholder 4"/>
          <p:cNvSpPr>
            <a:spLocks noGrp="1"/>
          </p:cNvSpPr>
          <p:nvPr>
            <p:ph idx="1"/>
          </p:nvPr>
        </p:nvSpPr>
        <p:spPr>
          <a:xfrm>
            <a:off x="838200" y="2102371"/>
            <a:ext cx="7467600" cy="4525963"/>
          </a:xfrm>
        </p:spPr>
        <p:txBody>
          <a:bodyPr/>
          <a:lstStyle/>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1600" dirty="0" smtClean="0"/>
          </a:p>
          <a:p>
            <a:pPr marL="0" indent="0" algn="ctr">
              <a:buNone/>
            </a:pPr>
            <a:r>
              <a:rPr lang="en-US" sz="2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Grades PK-5</a:t>
            </a:r>
            <a:r>
              <a:rPr lang="en-US" sz="2400" b="1" dirty="0">
                <a:solidFill>
                  <a:srgbClr val="003366"/>
                </a:solidFill>
                <a:latin typeface="Verdana" panose="020B0604030504040204" pitchFamily="34" charset="0"/>
                <a:ea typeface="Verdana" panose="020B0604030504040204" pitchFamily="34" charset="0"/>
                <a:cs typeface="Verdana" panose="020B0604030504040204" pitchFamily="34" charset="0"/>
              </a:rPr>
              <a:t>, 6-8, High </a:t>
            </a:r>
            <a:r>
              <a:rPr lang="en-US" sz="2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School,              and School Leaders</a:t>
            </a:r>
          </a:p>
          <a:p>
            <a:pPr marL="0" indent="0" algn="ctr">
              <a:buNone/>
            </a:pPr>
            <a:r>
              <a:rPr lang="en-US" sz="2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February 3–4, 2017</a:t>
            </a:r>
          </a:p>
          <a:p>
            <a:pPr marL="0" indent="0" algn="ctr">
              <a:buNone/>
            </a:pPr>
            <a:r>
              <a:rPr lang="en-US" sz="2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San Diego</a:t>
            </a:r>
            <a:endParaRPr lang="en-US" sz="2400" b="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grpSp>
        <p:nvGrpSpPr>
          <p:cNvPr id="6" name="Group 5"/>
          <p:cNvGrpSpPr/>
          <p:nvPr/>
        </p:nvGrpSpPr>
        <p:grpSpPr>
          <a:xfrm>
            <a:off x="1135505" y="1655138"/>
            <a:ext cx="6629400" cy="2781300"/>
            <a:chOff x="1600200" y="1790700"/>
            <a:chExt cx="6629400" cy="27813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90700"/>
              <a:ext cx="66294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0200" y="1948934"/>
              <a:ext cx="4114800" cy="369332"/>
            </a:xfrm>
            <a:prstGeom prst="rect">
              <a:avLst/>
            </a:prstGeom>
            <a:solidFill>
              <a:schemeClr val="bg1"/>
            </a:solidFill>
            <a:ln>
              <a:noFill/>
            </a:ln>
          </p:spPr>
          <p:txBody>
            <a:bodyPr wrap="square" rtlCol="0">
              <a:spAutoFit/>
            </a:bodyPr>
            <a:lstStyle/>
            <a:p>
              <a:endParaRPr lang="en-US" dirty="0"/>
            </a:p>
          </p:txBody>
        </p:sp>
      </p:grpSp>
    </p:spTree>
    <p:extLst>
      <p:ext uri="{BB962C8B-B14F-4D97-AF65-F5344CB8AC3E}">
        <p14:creationId xmlns:p14="http://schemas.microsoft.com/office/powerpoint/2010/main" val="2794117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Would You Assess This Standard?</a:t>
            </a:r>
            <a:endParaRPr lang="en-US" sz="3600" dirty="0"/>
          </a:p>
        </p:txBody>
      </p:sp>
      <p:sp>
        <p:nvSpPr>
          <p:cNvPr id="3" name="Content Placeholder 2"/>
          <p:cNvSpPr>
            <a:spLocks noGrp="1"/>
          </p:cNvSpPr>
          <p:nvPr>
            <p:ph idx="1"/>
          </p:nvPr>
        </p:nvSpPr>
        <p:spPr/>
        <p:txBody>
          <a:bodyPr/>
          <a:lstStyle/>
          <a:p>
            <a:pPr marL="0" indent="0">
              <a:buNone/>
            </a:pPr>
            <a:r>
              <a:rPr lang="en-US" sz="2600" dirty="0"/>
              <a:t>6.G. Find the area of right triangles, other triangles, special quadrilaterals, and polygons by composing into rectangles or decomposing into triangles and other shapes; apply these techniques in the context of solving real-world and mathematical problems. </a:t>
            </a:r>
            <a:endParaRPr lang="en-US" sz="2600" dirty="0" smtClean="0"/>
          </a:p>
          <a:p>
            <a:endParaRPr lang="en-US" sz="2800" dirty="0" smtClean="0"/>
          </a:p>
          <a:p>
            <a:pPr marL="0" indent="0" algn="ctr">
              <a:buNone/>
            </a:pPr>
            <a:r>
              <a:rPr lang="en-US" sz="2800" dirty="0" smtClean="0"/>
              <a:t>What assessment tasks would you use to assess students’ proficiency with this standard?</a:t>
            </a:r>
          </a:p>
          <a:p>
            <a:pPr marL="0" indent="0">
              <a:buNone/>
            </a:pPr>
            <a:endParaRPr lang="en-US" sz="2400" dirty="0"/>
          </a:p>
        </p:txBody>
      </p:sp>
    </p:spTree>
    <p:extLst>
      <p:ext uri="{BB962C8B-B14F-4D97-AF65-F5344CB8AC3E}">
        <p14:creationId xmlns:p14="http://schemas.microsoft.com/office/powerpoint/2010/main" val="25882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Would You Assess This Standard?</a:t>
            </a:r>
            <a:endParaRPr lang="en-US" sz="3600" dirty="0"/>
          </a:p>
        </p:txBody>
      </p:sp>
      <p:sp>
        <p:nvSpPr>
          <p:cNvPr id="3" name="Content Placeholder 2"/>
          <p:cNvSpPr>
            <a:spLocks noGrp="1"/>
          </p:cNvSpPr>
          <p:nvPr>
            <p:ph idx="1"/>
          </p:nvPr>
        </p:nvSpPr>
        <p:spPr/>
        <p:txBody>
          <a:bodyPr/>
          <a:lstStyle/>
          <a:p>
            <a:pPr marL="0" indent="0">
              <a:buNone/>
            </a:pPr>
            <a:r>
              <a:rPr lang="en-US" sz="2600" dirty="0"/>
              <a:t>6.G. Find the area of right triangles, other triangles, special quadrilaterals, and polygons by composing into rectangles or decomposing into triangles and other shapes; apply these techniques in the context of solving real-world and mathematical problems. </a:t>
            </a:r>
            <a:endParaRPr lang="en-US" sz="2600" dirty="0" smtClean="0"/>
          </a:p>
          <a:p>
            <a:r>
              <a:rPr lang="en-US" sz="2600" dirty="0" smtClean="0"/>
              <a:t>Compute area of different figures?</a:t>
            </a:r>
          </a:p>
          <a:p>
            <a:r>
              <a:rPr lang="en-US" sz="2600" dirty="0"/>
              <a:t>E</a:t>
            </a:r>
            <a:r>
              <a:rPr lang="en-US" sz="2600" dirty="0" smtClean="0"/>
              <a:t>xplain </a:t>
            </a:r>
            <a:r>
              <a:rPr lang="en-US" sz="2600" dirty="0"/>
              <a:t>the relationship between the areas of different figures? </a:t>
            </a:r>
            <a:endParaRPr lang="en-US" sz="2600" dirty="0" smtClean="0"/>
          </a:p>
          <a:p>
            <a:r>
              <a:rPr lang="en-US" sz="2600" dirty="0"/>
              <a:t>F</a:t>
            </a:r>
            <a:r>
              <a:rPr lang="en-US" sz="2600" dirty="0" smtClean="0"/>
              <a:t>ind </a:t>
            </a:r>
            <a:r>
              <a:rPr lang="en-US" sz="2600" dirty="0"/>
              <a:t>a </a:t>
            </a:r>
            <a:r>
              <a:rPr lang="en-US" sz="2600" dirty="0" smtClean="0"/>
              <a:t>missing side </a:t>
            </a:r>
            <a:r>
              <a:rPr lang="en-US" sz="2600" dirty="0"/>
              <a:t>of a rectangle or base/height of a triangle, given the area and another side?</a:t>
            </a:r>
            <a:r>
              <a:rPr lang="en-US" sz="2400" dirty="0"/>
              <a:t> </a:t>
            </a:r>
            <a:endParaRPr lang="en-US" sz="2400" dirty="0" smtClean="0"/>
          </a:p>
          <a:p>
            <a:pPr marL="0" indent="0">
              <a:buNone/>
            </a:pPr>
            <a:endParaRPr lang="en-US" sz="2400" dirty="0"/>
          </a:p>
        </p:txBody>
      </p:sp>
    </p:spTree>
    <p:extLst>
      <p:ext uri="{BB962C8B-B14F-4D97-AF65-F5344CB8AC3E}">
        <p14:creationId xmlns:p14="http://schemas.microsoft.com/office/powerpoint/2010/main" val="332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Would You Assess This Standard?</a:t>
            </a:r>
            <a:endParaRPr lang="en-US" sz="3600" dirty="0"/>
          </a:p>
        </p:txBody>
      </p:sp>
      <p:sp>
        <p:nvSpPr>
          <p:cNvPr id="3" name="Content Placeholder 2"/>
          <p:cNvSpPr>
            <a:spLocks noGrp="1"/>
          </p:cNvSpPr>
          <p:nvPr>
            <p:ph idx="1"/>
          </p:nvPr>
        </p:nvSpPr>
        <p:spPr/>
        <p:txBody>
          <a:bodyPr/>
          <a:lstStyle/>
          <a:p>
            <a:pPr marL="0" indent="0">
              <a:buNone/>
            </a:pPr>
            <a:r>
              <a:rPr lang="en-US" sz="2600" dirty="0"/>
              <a:t>6.G. Find the area of right triangles, other triangles, special quadrilaterals, and polygons by composing into rectangles or decomposing into triangles and other shapes; apply these techniques in the context of solving real-world and mathematical problems. </a:t>
            </a:r>
            <a:endParaRPr lang="en-US" sz="2600" dirty="0" smtClean="0"/>
          </a:p>
          <a:p>
            <a:r>
              <a:rPr lang="en-US" sz="2600" dirty="0" smtClean="0"/>
              <a:t>What applications? </a:t>
            </a:r>
          </a:p>
          <a:p>
            <a:r>
              <a:rPr lang="en-US" sz="2600" dirty="0" smtClean="0"/>
              <a:t>“</a:t>
            </a:r>
            <a:r>
              <a:rPr lang="en-US" sz="2600" dirty="0"/>
              <a:t>A rectangular carpet is 12 feet long and 9 feet wide. What is the area of the carpet in square feet?”</a:t>
            </a:r>
          </a:p>
          <a:p>
            <a:pPr marL="0" indent="0">
              <a:buNone/>
            </a:pPr>
            <a:endParaRPr lang="en-US" sz="2400" dirty="0"/>
          </a:p>
        </p:txBody>
      </p:sp>
    </p:spTree>
    <p:extLst>
      <p:ext uri="{BB962C8B-B14F-4D97-AF65-F5344CB8AC3E}">
        <p14:creationId xmlns:p14="http://schemas.microsoft.com/office/powerpoint/2010/main" val="311349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851" y="76518"/>
            <a:ext cx="7299435" cy="1143000"/>
          </a:xfrm>
        </p:spPr>
        <p:txBody>
          <a:bodyPr>
            <a:normAutofit/>
          </a:bodyPr>
          <a:lstStyle/>
          <a:p>
            <a:r>
              <a:rPr lang="en-US" sz="4000" dirty="0" smtClean="0"/>
              <a:t>County Concerns</a:t>
            </a:r>
            <a:endParaRPr lang="en-US" sz="4000" dirty="0"/>
          </a:p>
        </p:txBody>
      </p:sp>
      <p:sp>
        <p:nvSpPr>
          <p:cNvPr id="3" name="Content Placeholder 2"/>
          <p:cNvSpPr>
            <a:spLocks noGrp="1"/>
          </p:cNvSpPr>
          <p:nvPr>
            <p:ph idx="1"/>
          </p:nvPr>
        </p:nvSpPr>
        <p:spPr>
          <a:xfrm>
            <a:off x="1268850" y="1112520"/>
            <a:ext cx="7299435" cy="4525963"/>
          </a:xfrm>
        </p:spPr>
        <p:txBody>
          <a:bodyPr/>
          <a:lstStyle/>
          <a:p>
            <a:pPr marL="0" indent="0">
              <a:buNone/>
            </a:pPr>
            <a:r>
              <a:rPr lang="en-US" sz="1600" dirty="0"/>
              <a:t>1. The Jackson County Executive Board is considering a proposal to conduct aerial spraying of insecticides to control the mosquito population. An agricultural organization supports the plan because mosquitoes cause crop damage. An environmental group opposes the plan because of possible food contamination and other medical risks. </a:t>
            </a:r>
          </a:p>
          <a:p>
            <a:pPr marL="0" indent="0">
              <a:buNone/>
            </a:pPr>
            <a:r>
              <a:rPr lang="en-US" sz="1600" dirty="0"/>
              <a:t>Here are some facts about the case: </a:t>
            </a:r>
          </a:p>
          <a:p>
            <a:pPr marL="236538" indent="-236538"/>
            <a:r>
              <a:rPr lang="en-US" sz="1600" dirty="0"/>
              <a:t>A map of Jackson County is shown here. </a:t>
            </a:r>
          </a:p>
          <a:p>
            <a:pPr marL="236538" indent="-236538"/>
            <a:r>
              <a:rPr lang="en-US" sz="1600" dirty="0" smtClean="0"/>
              <a:t>All </a:t>
            </a:r>
            <a:r>
              <a:rPr lang="en-US" sz="1600" dirty="0"/>
              <a:t>county boundaries are on a </a:t>
            </a:r>
            <a:r>
              <a:rPr lang="en-US" sz="1600" dirty="0" smtClean="0"/>
              <a:t>S</a:t>
            </a:r>
            <a:br>
              <a:rPr lang="en-US" sz="1600" dirty="0" smtClean="0"/>
            </a:br>
            <a:r>
              <a:rPr lang="en-US" sz="1600" dirty="0" smtClean="0"/>
              <a:t>north</a:t>
            </a:r>
            <a:r>
              <a:rPr lang="en-US" sz="1600" dirty="0"/>
              <a:t>– south line or an east–west line. </a:t>
            </a:r>
          </a:p>
          <a:p>
            <a:pPr marL="236538" indent="-236538"/>
            <a:r>
              <a:rPr lang="en-US" sz="1600" dirty="0"/>
              <a:t>The estimated annual cost of aerial </a:t>
            </a:r>
            <a:r>
              <a:rPr lang="en-US" sz="1600" dirty="0" smtClean="0"/>
              <a:t/>
            </a:r>
            <a:br>
              <a:rPr lang="en-US" sz="1600" dirty="0" smtClean="0"/>
            </a:br>
            <a:r>
              <a:rPr lang="en-US" sz="1600" dirty="0" smtClean="0"/>
              <a:t>spraying </a:t>
            </a:r>
            <a:r>
              <a:rPr lang="en-US" sz="1600" dirty="0"/>
              <a:t>is $29 per acre. </a:t>
            </a:r>
          </a:p>
          <a:p>
            <a:pPr marL="236538" indent="-236538"/>
            <a:r>
              <a:rPr lang="en-US" sz="1600" dirty="0"/>
              <a:t>There are 640 acres in 1 square mile. </a:t>
            </a:r>
          </a:p>
          <a:p>
            <a:pPr marL="236538" indent="-236538"/>
            <a:r>
              <a:rPr lang="en-US" sz="1600" dirty="0"/>
              <a:t>Plan supporters cite a study stating that for every $1 spent on insecticides, farmers would gain $4 through increased agricultural production. </a:t>
            </a:r>
          </a:p>
          <a:p>
            <a:pPr marL="0" indent="0">
              <a:buNone/>
            </a:pPr>
            <a:endParaRPr lang="en-US" sz="1000" dirty="0" smtClean="0"/>
          </a:p>
          <a:p>
            <a:pPr marL="0" indent="0">
              <a:buNone/>
            </a:pPr>
            <a:r>
              <a:rPr lang="en-US" sz="1600" dirty="0" smtClean="0"/>
              <a:t>a</a:t>
            </a:r>
            <a:r>
              <a:rPr lang="en-US" sz="1600" dirty="0"/>
              <a:t>. What is the area of Jackson County in square miles? In acres? </a:t>
            </a:r>
          </a:p>
          <a:p>
            <a:pPr marL="0" indent="0">
              <a:buNone/>
            </a:pPr>
            <a:r>
              <a:rPr lang="en-US" sz="1600" dirty="0"/>
              <a:t>b. What would be the annual cost to spray the whole county? </a:t>
            </a:r>
          </a:p>
          <a:p>
            <a:pPr marL="236538" indent="-236538">
              <a:buNone/>
            </a:pPr>
            <a:r>
              <a:rPr lang="en-US" sz="1600" dirty="0"/>
              <a:t>c. According to plan supporters, how much money would the farmers gain from the spraying program?</a:t>
            </a:r>
          </a:p>
          <a:p>
            <a:pPr marL="0" indent="0">
              <a:buNone/>
            </a:pP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311400"/>
            <a:ext cx="3310486" cy="178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7810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87" y="179388"/>
            <a:ext cx="7299435" cy="1143000"/>
          </a:xfrm>
        </p:spPr>
        <p:txBody>
          <a:bodyPr>
            <a:normAutofit/>
          </a:bodyPr>
          <a:lstStyle/>
          <a:p>
            <a:r>
              <a:rPr lang="en-US" sz="4000" dirty="0" smtClean="0"/>
              <a:t>County Concerns</a:t>
            </a:r>
            <a:endParaRPr lang="en-US" sz="4000" dirty="0"/>
          </a:p>
        </p:txBody>
      </p:sp>
      <p:sp>
        <p:nvSpPr>
          <p:cNvPr id="3" name="Content Placeholder 2"/>
          <p:cNvSpPr>
            <a:spLocks noGrp="1"/>
          </p:cNvSpPr>
          <p:nvPr>
            <p:ph idx="1"/>
          </p:nvPr>
        </p:nvSpPr>
        <p:spPr>
          <a:xfrm>
            <a:off x="1143000" y="1322388"/>
            <a:ext cx="7599362" cy="4522787"/>
          </a:xfrm>
        </p:spPr>
        <p:txBody>
          <a:bodyPr/>
          <a:lstStyle/>
          <a:p>
            <a:pPr marL="338138" indent="-338138">
              <a:buNone/>
            </a:pPr>
            <a:r>
              <a:rPr lang="en-US" sz="2400" dirty="0" smtClean="0"/>
              <a:t>2. The sheriff of Adams County and the sheriff of Monroe County are having an argument. They each believe that their own county is larger than the other county. </a:t>
            </a:r>
          </a:p>
          <a:p>
            <a:pPr marL="338138" indent="-338138">
              <a:buNone/>
            </a:pPr>
            <a:endParaRPr lang="en-US" sz="1000" dirty="0" smtClean="0"/>
          </a:p>
          <a:p>
            <a:pPr marL="338138" indent="-338138">
              <a:buNone/>
            </a:pPr>
            <a:r>
              <a:rPr lang="en-US" sz="2400" dirty="0" smtClean="0"/>
              <a:t>	Who is right? Write an explanation that would settle the argument.</a:t>
            </a:r>
          </a:p>
          <a:p>
            <a:pPr marL="338138" indent="-338138">
              <a:buNone/>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406" y="3184550"/>
            <a:ext cx="4381795" cy="274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57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cs typeface="Century Gothic" pitchFamily="34" charset="0"/>
              </a:rPr>
              <a:t>Tasks Clarify Expectations</a:t>
            </a:r>
          </a:p>
        </p:txBody>
      </p:sp>
      <p:sp>
        <p:nvSpPr>
          <p:cNvPr id="3" name="Content Placeholder 2"/>
          <p:cNvSpPr>
            <a:spLocks noGrp="1"/>
          </p:cNvSpPr>
          <p:nvPr>
            <p:ph idx="1"/>
          </p:nvPr>
        </p:nvSpPr>
        <p:spPr/>
        <p:txBody>
          <a:bodyPr/>
          <a:lstStyle/>
          <a:p>
            <a:pPr>
              <a:buFont typeface="Arial" charset="0"/>
              <a:buChar char="•"/>
              <a:defRPr/>
            </a:pPr>
            <a:r>
              <a:rPr lang="en-US" sz="3600" dirty="0" smtClean="0"/>
              <a:t>Range of content</a:t>
            </a:r>
          </a:p>
          <a:p>
            <a:pPr>
              <a:buFont typeface="Arial" charset="0"/>
              <a:buChar char="•"/>
              <a:defRPr/>
            </a:pPr>
            <a:r>
              <a:rPr lang="en-US" sz="3600" dirty="0" smtClean="0"/>
              <a:t>Depth of knowledge</a:t>
            </a:r>
          </a:p>
          <a:p>
            <a:pPr>
              <a:buFont typeface="Arial" charset="0"/>
              <a:buChar char="•"/>
              <a:defRPr/>
            </a:pPr>
            <a:r>
              <a:rPr lang="en-US" sz="3600" dirty="0" smtClean="0"/>
              <a:t>Type of reasoning and evidence of it</a:t>
            </a:r>
          </a:p>
          <a:p>
            <a:pPr>
              <a:buFont typeface="Arial" charset="0"/>
              <a:buChar char="•"/>
              <a:defRPr/>
            </a:pPr>
            <a:r>
              <a:rPr lang="en-US" sz="3600" dirty="0" smtClean="0"/>
              <a:t>Types of applications</a:t>
            </a:r>
          </a:p>
          <a:p>
            <a:pPr marL="0" indent="0">
              <a:buFont typeface="Arial" charset="0"/>
              <a:buNone/>
              <a:defRPr/>
            </a:pPr>
            <a:endParaRPr lang="en-US" sz="3600" dirty="0"/>
          </a:p>
        </p:txBody>
      </p:sp>
    </p:spTree>
    <p:extLst>
      <p:ext uri="{BB962C8B-B14F-4D97-AF65-F5344CB8AC3E}">
        <p14:creationId xmlns:p14="http://schemas.microsoft.com/office/powerpoint/2010/main" val="33266368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Assessments </a:t>
            </a:r>
            <a:r>
              <a:rPr lang="en-US" sz="4000" dirty="0"/>
              <a:t>t</a:t>
            </a:r>
            <a:r>
              <a:rPr lang="en-US" sz="4000" dirty="0" smtClean="0"/>
              <a:t>hat Support Valid Inferences</a:t>
            </a:r>
            <a:endParaRPr lang="en-US" sz="4000" dirty="0"/>
          </a:p>
        </p:txBody>
      </p:sp>
      <p:sp>
        <p:nvSpPr>
          <p:cNvPr id="3" name="Content Placeholder 2"/>
          <p:cNvSpPr>
            <a:spLocks noGrp="1"/>
          </p:cNvSpPr>
          <p:nvPr>
            <p:ph idx="1"/>
          </p:nvPr>
        </p:nvSpPr>
        <p:spPr/>
        <p:txBody>
          <a:bodyPr/>
          <a:lstStyle/>
          <a:p>
            <a:pPr marL="0" indent="0">
              <a:buNone/>
            </a:pPr>
            <a:r>
              <a:rPr lang="en-US" dirty="0" smtClean="0"/>
              <a:t>Learning goal:</a:t>
            </a:r>
          </a:p>
          <a:p>
            <a:pPr marL="509588" indent="0">
              <a:buNone/>
            </a:pPr>
            <a:r>
              <a:rPr lang="en-US" dirty="0" smtClean="0"/>
              <a:t>Understanding the definition of a triangle.</a:t>
            </a:r>
          </a:p>
          <a:p>
            <a:pPr marL="509588" indent="0">
              <a:buNone/>
            </a:pPr>
            <a:endParaRPr lang="en-US" dirty="0"/>
          </a:p>
          <a:p>
            <a:pPr marL="0" indent="0">
              <a:buNone/>
            </a:pPr>
            <a:r>
              <a:rPr lang="en-US" dirty="0" smtClean="0"/>
              <a:t>Performance task:</a:t>
            </a:r>
          </a:p>
          <a:p>
            <a:pPr marL="509588" indent="0">
              <a:buNone/>
            </a:pPr>
            <a:r>
              <a:rPr lang="en-US" dirty="0" smtClean="0"/>
              <a:t>Draw a triangle.</a:t>
            </a:r>
            <a:endParaRPr lang="en-US" dirty="0"/>
          </a:p>
        </p:txBody>
      </p:sp>
    </p:spTree>
    <p:extLst>
      <p:ext uri="{BB962C8B-B14F-4D97-AF65-F5344CB8AC3E}">
        <p14:creationId xmlns:p14="http://schemas.microsoft.com/office/powerpoint/2010/main" val="19889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48" y="-2628"/>
            <a:ext cx="4872037" cy="678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122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cs typeface="Century Gothic" pitchFamily="34" charset="0"/>
              </a:rPr>
              <a:t>Analyzing Assessment Tasks</a:t>
            </a:r>
          </a:p>
        </p:txBody>
      </p:sp>
      <p:sp>
        <p:nvSpPr>
          <p:cNvPr id="3" name="Content Placeholder 2"/>
          <p:cNvSpPr>
            <a:spLocks noGrp="1"/>
          </p:cNvSpPr>
          <p:nvPr>
            <p:ph idx="1"/>
          </p:nvPr>
        </p:nvSpPr>
        <p:spPr>
          <a:xfrm>
            <a:off x="1509284" y="1417638"/>
            <a:ext cx="7299435" cy="4525963"/>
          </a:xfrm>
        </p:spPr>
        <p:txBody>
          <a:bodyPr/>
          <a:lstStyle/>
          <a:p>
            <a:pPr marL="0" indent="0">
              <a:buNone/>
            </a:pPr>
            <a:r>
              <a:rPr lang="en-US" altLang="en-US" dirty="0" smtClean="0">
                <a:cs typeface="Century Gothic" pitchFamily="34" charset="0"/>
              </a:rPr>
              <a:t>To what extent does the task:</a:t>
            </a:r>
          </a:p>
          <a:p>
            <a:r>
              <a:rPr lang="en-US" altLang="en-US" sz="2800" dirty="0">
                <a:cs typeface="Century Gothic" pitchFamily="34" charset="0"/>
              </a:rPr>
              <a:t>P</a:t>
            </a:r>
            <a:r>
              <a:rPr lang="en-US" altLang="en-US" sz="2800" dirty="0" smtClean="0">
                <a:cs typeface="Century Gothic" pitchFamily="34" charset="0"/>
              </a:rPr>
              <a:t>rovide valid information about students’ knowledge?</a:t>
            </a:r>
          </a:p>
          <a:p>
            <a:r>
              <a:rPr lang="en-US" altLang="en-US" sz="2800" dirty="0" smtClean="0">
                <a:cs typeface="Century Gothic" pitchFamily="34" charset="0"/>
              </a:rPr>
              <a:t>Provide information about students’ conceptual understanding?</a:t>
            </a:r>
          </a:p>
          <a:p>
            <a:r>
              <a:rPr lang="en-US" altLang="en-US" sz="2800" dirty="0" smtClean="0">
                <a:cs typeface="Century Gothic" pitchFamily="34" charset="0"/>
              </a:rPr>
              <a:t>Provide information about students’ proficiency in mathematical processes: </a:t>
            </a:r>
            <a:r>
              <a:rPr lang="en-US" sz="2800" dirty="0" smtClean="0">
                <a:solidFill>
                  <a:srgbClr val="002060"/>
                </a:solidFill>
              </a:rPr>
              <a:t>problem </a:t>
            </a:r>
            <a:r>
              <a:rPr lang="en-US" sz="2800" dirty="0">
                <a:solidFill>
                  <a:srgbClr val="002060"/>
                </a:solidFill>
              </a:rPr>
              <a:t>solving, reasoning and proof, communication, connections, and </a:t>
            </a:r>
            <a:r>
              <a:rPr lang="en-US" sz="2800" dirty="0" smtClean="0">
                <a:solidFill>
                  <a:srgbClr val="002060"/>
                </a:solidFill>
              </a:rPr>
              <a:t>representation?</a:t>
            </a:r>
            <a:endParaRPr lang="en-US" altLang="en-US" sz="2800" dirty="0" smtClean="0">
              <a:cs typeface="Century Gothic" pitchFamily="34" charset="0"/>
            </a:endParaRPr>
          </a:p>
          <a:p>
            <a:endParaRPr lang="en-US" altLang="en-US" dirty="0">
              <a:latin typeface="Century Gothic" pitchFamily="34" charset="0"/>
              <a:cs typeface="Century Gothic" pitchFamily="34" charset="0"/>
            </a:endParaRPr>
          </a:p>
          <a:p>
            <a:endParaRPr lang="en-US" altLang="en-US" dirty="0" smtClean="0">
              <a:latin typeface="Century Gothic" pitchFamily="34" charset="0"/>
              <a:cs typeface="Century Gothic" pitchFamily="34" charset="0"/>
            </a:endParaRPr>
          </a:p>
          <a:p>
            <a:pPr marL="0" indent="0">
              <a:buFont typeface="Arial" pitchFamily="34" charset="0"/>
              <a:buNone/>
            </a:pPr>
            <a:endParaRPr lang="en-US" altLang="en-US" dirty="0" smtClean="0">
              <a:latin typeface="Century Gothic" pitchFamily="34" charset="0"/>
              <a:cs typeface="Century Gothic" pitchFamily="34" charset="0"/>
            </a:endParaRPr>
          </a:p>
        </p:txBody>
      </p:sp>
    </p:spTree>
    <p:extLst>
      <p:ext uri="{BB962C8B-B14F-4D97-AF65-F5344CB8AC3E}">
        <p14:creationId xmlns:p14="http://schemas.microsoft.com/office/powerpoint/2010/main" val="389980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a Concept</a:t>
            </a:r>
            <a:endParaRPr lang="en-US" dirty="0"/>
          </a:p>
        </p:txBody>
      </p:sp>
      <p:sp>
        <p:nvSpPr>
          <p:cNvPr id="3" name="Content Placeholder 2"/>
          <p:cNvSpPr>
            <a:spLocks noGrp="1"/>
          </p:cNvSpPr>
          <p:nvPr>
            <p:ph idx="1"/>
          </p:nvPr>
        </p:nvSpPr>
        <p:spPr>
          <a:xfrm>
            <a:off x="1387365" y="1417638"/>
            <a:ext cx="7299435" cy="4525963"/>
          </a:xfrm>
        </p:spPr>
        <p:txBody>
          <a:bodyPr/>
          <a:lstStyle/>
          <a:p>
            <a:r>
              <a:rPr lang="en-US" dirty="0" smtClean="0"/>
              <a:t>Explain it to someone else</a:t>
            </a:r>
          </a:p>
          <a:p>
            <a:r>
              <a:rPr lang="en-US" dirty="0" smtClean="0"/>
              <a:t>Represent it in multiple ways</a:t>
            </a:r>
          </a:p>
          <a:p>
            <a:r>
              <a:rPr lang="en-US" dirty="0" smtClean="0"/>
              <a:t>Apply it to solve simple and complex problems</a:t>
            </a:r>
          </a:p>
          <a:p>
            <a:r>
              <a:rPr lang="en-US" dirty="0" smtClean="0"/>
              <a:t>Reverse givens and unknowns</a:t>
            </a:r>
          </a:p>
          <a:p>
            <a:r>
              <a:rPr lang="en-US" dirty="0" smtClean="0"/>
              <a:t>Compare and contrast it to other concepts</a:t>
            </a:r>
          </a:p>
          <a:p>
            <a:r>
              <a:rPr lang="en-US" dirty="0" smtClean="0"/>
              <a:t>Use it as the foundation for learning other concepts </a:t>
            </a:r>
            <a:endParaRPr lang="en-US" dirty="0"/>
          </a:p>
        </p:txBody>
      </p:sp>
    </p:spTree>
    <p:extLst>
      <p:ext uri="{BB962C8B-B14F-4D97-AF65-F5344CB8AC3E}">
        <p14:creationId xmlns:p14="http://schemas.microsoft.com/office/powerpoint/2010/main" val="95655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3215"/>
            <a:ext cx="9144000" cy="1604357"/>
          </a:xfrm>
          <a:solidFill>
            <a:srgbClr val="00B0F0"/>
          </a:solidFill>
        </p:spPr>
        <p:txBody>
          <a:bodyPr>
            <a:noAutofit/>
          </a:bodyPr>
          <a:lstStyle/>
          <a:p>
            <a:r>
              <a:rPr lang="en-US" sz="3200" b="1" dirty="0">
                <a:solidFill>
                  <a:srgbClr val="002060"/>
                </a:solidFill>
                <a:latin typeface="Verdana" panose="020B0604030504040204" pitchFamily="34" charset="0"/>
                <a:ea typeface="Verdana" panose="020B0604030504040204" pitchFamily="34" charset="0"/>
                <a:cs typeface="Verdana" panose="020B0604030504040204" pitchFamily="34" charset="0"/>
              </a:rPr>
              <a:t>2017 </a:t>
            </a:r>
            <a:r>
              <a:rPr lang="en-US"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NCTM Annual </a:t>
            </a:r>
            <a:r>
              <a:rPr lang="en-US" sz="3200" b="1" dirty="0">
                <a:solidFill>
                  <a:srgbClr val="002060"/>
                </a:solidFill>
                <a:latin typeface="Verdana" panose="020B0604030504040204" pitchFamily="34" charset="0"/>
                <a:ea typeface="Verdana" panose="020B0604030504040204" pitchFamily="34" charset="0"/>
                <a:cs typeface="Verdana" panose="020B0604030504040204" pitchFamily="34" charset="0"/>
              </a:rPr>
              <a:t>Meeting and Exposition</a:t>
            </a:r>
            <a:r>
              <a:rPr 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www.nctm.org</a:t>
            </a:r>
          </a:p>
        </p:txBody>
      </p:sp>
      <p:sp>
        <p:nvSpPr>
          <p:cNvPr id="24580" name="Rectangle 3"/>
          <p:cNvSpPr>
            <a:spLocks noGrp="1" noChangeArrowheads="1"/>
          </p:cNvSpPr>
          <p:nvPr>
            <p:ph idx="1"/>
          </p:nvPr>
        </p:nvSpPr>
        <p:spPr>
          <a:xfrm>
            <a:off x="838200" y="1618077"/>
            <a:ext cx="7362497" cy="4880643"/>
          </a:xfrm>
        </p:spPr>
        <p:txBody>
          <a:bodyPr>
            <a:normAutofit fontScale="85000" lnSpcReduction="20000"/>
          </a:bodyPr>
          <a:lstStyle/>
          <a:p>
            <a:pPr marL="457200" lvl="1" indent="0" eaLnBrk="1" hangingPunct="1">
              <a:spcBef>
                <a:spcPts val="0"/>
              </a:spcBef>
              <a:buNone/>
            </a:pPr>
            <a:endParaRPr lang="en-US" sz="1000" dirty="0">
              <a:ea typeface="ＭＳ Ｐゴシック" pitchFamily="34" charset="-128"/>
            </a:endParaRPr>
          </a:p>
          <a:p>
            <a:pPr marL="6350" lvl="1" indent="0" algn="ctr" eaLnBrk="1" hangingPunct="1">
              <a:spcBef>
                <a:spcPts val="0"/>
              </a:spcBef>
              <a:buNone/>
            </a:pPr>
            <a:r>
              <a:rPr lang="en-US" sz="3600" b="1" dirty="0" smtClean="0">
                <a:solidFill>
                  <a:srgbClr val="002060"/>
                </a:solidFill>
                <a:ea typeface="ＭＳ Ｐゴシック" pitchFamily="34" charset="-128"/>
              </a:rPr>
              <a:t>  </a:t>
            </a:r>
          </a:p>
          <a:p>
            <a:pPr marL="6350" lvl="1" indent="0">
              <a:spcBef>
                <a:spcPts val="600"/>
              </a:spcBef>
              <a:buNone/>
            </a:pPr>
            <a:r>
              <a:rPr lang="en-US" sz="3600" dirty="0">
                <a:solidFill>
                  <a:srgbClr val="002060"/>
                </a:solidFill>
                <a:ea typeface="ＭＳ Ｐゴシック" pitchFamily="34" charset="-128"/>
              </a:rPr>
              <a:t> </a:t>
            </a:r>
            <a:r>
              <a:rPr lang="en-US" sz="3600" dirty="0" smtClean="0">
                <a:solidFill>
                  <a:srgbClr val="002060"/>
                </a:solidFill>
                <a:ea typeface="ＭＳ Ｐゴシック" pitchFamily="34" charset="-128"/>
              </a:rPr>
              <a:t>     </a:t>
            </a:r>
            <a:endParaRPr lang="en-US" sz="3600" dirty="0">
              <a:solidFill>
                <a:srgbClr val="002060"/>
              </a:solidFill>
              <a:ea typeface="ＭＳ Ｐゴシック" pitchFamily="34" charset="-128"/>
            </a:endParaRPr>
          </a:p>
          <a:p>
            <a:pPr marL="6350" lvl="1" indent="0">
              <a:spcBef>
                <a:spcPts val="600"/>
              </a:spcBef>
              <a:buNone/>
            </a:pPr>
            <a:r>
              <a:rPr lang="en-US" sz="3600" dirty="0" smtClean="0">
                <a:solidFill>
                  <a:srgbClr val="002060"/>
                </a:solidFill>
                <a:ea typeface="ＭＳ Ｐゴシック" pitchFamily="34" charset="-128"/>
              </a:rPr>
              <a:t>	</a:t>
            </a:r>
          </a:p>
          <a:p>
            <a:pPr marL="6350" lvl="1" indent="0">
              <a:spcBef>
                <a:spcPts val="600"/>
              </a:spcBef>
              <a:buNone/>
            </a:pPr>
            <a:endParaRPr lang="en-US" sz="3600" dirty="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r>
              <a:rPr lang="en-US" sz="4200" b="1" dirty="0" smtClean="0">
                <a:solidFill>
                  <a:srgbClr val="002060"/>
                </a:solidFill>
                <a:ea typeface="ＭＳ Ｐゴシック" pitchFamily="34" charset="-128"/>
              </a:rPr>
              <a:t>April 5–8, 2017</a:t>
            </a:r>
            <a:endParaRPr lang="en-US" sz="4200" b="1" dirty="0">
              <a:solidFill>
                <a:srgbClr val="002060"/>
              </a:solidFill>
              <a:ea typeface="ＭＳ Ｐゴシック" pitchFamily="34" charset="-128"/>
            </a:endParaRPr>
          </a:p>
          <a:p>
            <a:pPr marL="6350" lvl="1" indent="0" algn="ctr">
              <a:spcBef>
                <a:spcPts val="600"/>
              </a:spcBef>
              <a:buNone/>
            </a:pPr>
            <a:r>
              <a:rPr lang="en-US" sz="4200" b="1" dirty="0" smtClean="0">
                <a:solidFill>
                  <a:srgbClr val="002060"/>
                </a:solidFill>
                <a:ea typeface="ＭＳ Ｐゴシック" pitchFamily="34" charset="-128"/>
              </a:rPr>
              <a:t>San Antonio</a:t>
            </a: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2" name="Picture 1"/>
          <p:cNvPicPr>
            <a:picLocks noChangeAspect="1"/>
          </p:cNvPicPr>
          <p:nvPr/>
        </p:nvPicPr>
        <p:blipFill>
          <a:blip r:embed="rId3"/>
          <a:stretch>
            <a:fillRect/>
          </a:stretch>
        </p:blipFill>
        <p:spPr>
          <a:xfrm>
            <a:off x="1333500" y="2129853"/>
            <a:ext cx="6477000" cy="2816779"/>
          </a:xfrm>
          <a:prstGeom prst="rect">
            <a:avLst/>
          </a:prstGeom>
        </p:spPr>
      </p:pic>
    </p:spTree>
    <p:extLst>
      <p:ext uri="{BB962C8B-B14F-4D97-AF65-F5344CB8AC3E}">
        <p14:creationId xmlns:p14="http://schemas.microsoft.com/office/powerpoint/2010/main" val="1104928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Assessment Planning Process</a:t>
            </a:r>
            <a:endParaRPr lang="en-US" sz="4000" dirty="0"/>
          </a:p>
        </p:txBody>
      </p:sp>
      <p:sp>
        <p:nvSpPr>
          <p:cNvPr id="3" name="Content Placeholder 2"/>
          <p:cNvSpPr>
            <a:spLocks noGrp="1"/>
          </p:cNvSpPr>
          <p:nvPr>
            <p:ph idx="1"/>
          </p:nvPr>
        </p:nvSpPr>
        <p:spPr/>
        <p:txBody>
          <a:bodyPr/>
          <a:lstStyle/>
          <a:p>
            <a:r>
              <a:rPr lang="en-US" sz="3600" dirty="0" smtClean="0"/>
              <a:t>Plan</a:t>
            </a:r>
          </a:p>
          <a:p>
            <a:r>
              <a:rPr lang="en-US" sz="3600" dirty="0" smtClean="0"/>
              <a:t>Develop</a:t>
            </a:r>
          </a:p>
          <a:p>
            <a:r>
              <a:rPr lang="en-US" sz="3600" dirty="0" smtClean="0"/>
              <a:t>Administer and Analyze Students’ Performance</a:t>
            </a:r>
          </a:p>
          <a:p>
            <a:r>
              <a:rPr lang="en-US" sz="3600" dirty="0" smtClean="0"/>
              <a:t>Critique</a:t>
            </a:r>
          </a:p>
          <a:p>
            <a:r>
              <a:rPr lang="en-US" sz="3600" dirty="0" smtClean="0"/>
              <a:t>Revise</a:t>
            </a:r>
            <a:endParaRPr lang="en-US" sz="3600" dirty="0"/>
          </a:p>
        </p:txBody>
      </p:sp>
    </p:spTree>
    <p:extLst>
      <p:ext uri="{BB962C8B-B14F-4D97-AF65-F5344CB8AC3E}">
        <p14:creationId xmlns:p14="http://schemas.microsoft.com/office/powerpoint/2010/main" val="31051532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http://map.mathshell.org/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092824"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401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http://www.insidemathematics.org/performance-assessment-tasks</a:t>
            </a:r>
            <a:br>
              <a:rPr lang="en-US"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67799" cy="500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4296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1060" y="246063"/>
            <a:ext cx="8183880" cy="1143000"/>
          </a:xfrm>
        </p:spPr>
        <p:txBody>
          <a:bodyPr/>
          <a:lstStyle/>
          <a:p>
            <a:r>
              <a:rPr lang="en-US" b="1" dirty="0"/>
              <a:t>Access and Equity Principle</a:t>
            </a:r>
          </a:p>
        </p:txBody>
      </p:sp>
      <p:sp>
        <p:nvSpPr>
          <p:cNvPr id="8" name="Content Placeholder 7"/>
          <p:cNvSpPr>
            <a:spLocks noGrp="1"/>
          </p:cNvSpPr>
          <p:nvPr>
            <p:ph idx="1"/>
          </p:nvPr>
        </p:nvSpPr>
        <p:spPr>
          <a:xfrm>
            <a:off x="1318260" y="1752600"/>
            <a:ext cx="7368540" cy="4525963"/>
          </a:xfrm>
        </p:spPr>
        <p:txBody>
          <a:bodyPr>
            <a:normAutofit/>
          </a:bodyPr>
          <a:lstStyle/>
          <a:p>
            <a:pPr marL="0" lvl="0" indent="0" algn="ctr">
              <a:spcBef>
                <a:spcPts val="0"/>
              </a:spcBef>
              <a:buNone/>
            </a:pPr>
            <a:r>
              <a:rPr lang="en-US" sz="3200" b="0" dirty="0">
                <a:solidFill>
                  <a:srgbClr val="002060"/>
                </a:solidFill>
              </a:rPr>
              <a:t>An excellent mathematics program requires that all students have </a:t>
            </a:r>
            <a:r>
              <a:rPr lang="en-US" sz="3200" b="0" dirty="0"/>
              <a:t>access to a high-quality mathematics curriculum, effective teaching and learning, high expectations, and the support and resources </a:t>
            </a:r>
            <a:r>
              <a:rPr lang="en-US" sz="3200" b="0" dirty="0">
                <a:solidFill>
                  <a:srgbClr val="002060"/>
                </a:solidFill>
              </a:rPr>
              <a:t>needed to maximize their learning potential</a:t>
            </a:r>
            <a:r>
              <a:rPr lang="en-US" sz="3200" b="0" dirty="0" smtClean="0">
                <a:solidFill>
                  <a:srgbClr val="002060"/>
                </a:solidFill>
              </a:rPr>
              <a:t>.</a:t>
            </a:r>
            <a:endParaRPr lang="en-US" sz="3200" b="0" dirty="0">
              <a:solidFill>
                <a:srgbClr val="002060"/>
              </a:solidFill>
            </a:endParaRPr>
          </a:p>
        </p:txBody>
      </p:sp>
      <p:sp>
        <p:nvSpPr>
          <p:cNvPr id="5" name="Slide Number Placeholder 4"/>
          <p:cNvSpPr>
            <a:spLocks noGrp="1"/>
          </p:cNvSpPr>
          <p:nvPr>
            <p:ph type="sldNum" sz="quarter" idx="12"/>
          </p:nvPr>
        </p:nvSpPr>
        <p:spPr/>
        <p:txBody>
          <a:bodyPr/>
          <a:lstStyle/>
          <a:p>
            <a:pPr>
              <a:defRPr/>
            </a:pPr>
            <a:fld id="{090CF164-F7A8-0843-BD01-E5504C7E6315}" type="slidenum">
              <a:rPr lang="en-US" smtClean="0"/>
              <a:pPr>
                <a:defRPr/>
              </a:pPr>
              <a:t>83</a:t>
            </a:fld>
            <a:endParaRPr lang="en-US"/>
          </a:p>
        </p:txBody>
      </p:sp>
      <p:pic>
        <p:nvPicPr>
          <p:cNvPr id="6" name="Picture 5"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12301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1060" y="246063"/>
            <a:ext cx="8183880" cy="1143000"/>
          </a:xfrm>
        </p:spPr>
        <p:txBody>
          <a:bodyPr/>
          <a:lstStyle/>
          <a:p>
            <a:r>
              <a:rPr lang="en-US" b="1" dirty="0"/>
              <a:t>Access and Equity Principle</a:t>
            </a:r>
          </a:p>
        </p:txBody>
      </p:sp>
      <p:sp>
        <p:nvSpPr>
          <p:cNvPr id="8" name="Content Placeholder 7"/>
          <p:cNvSpPr>
            <a:spLocks noGrp="1"/>
          </p:cNvSpPr>
          <p:nvPr>
            <p:ph idx="1"/>
          </p:nvPr>
        </p:nvSpPr>
        <p:spPr>
          <a:xfrm>
            <a:off x="1318260" y="1752600"/>
            <a:ext cx="7368540" cy="4525963"/>
          </a:xfrm>
        </p:spPr>
        <p:txBody>
          <a:bodyPr>
            <a:normAutofit/>
          </a:bodyPr>
          <a:lstStyle/>
          <a:p>
            <a:pPr marL="0" lvl="0" indent="0" algn="ctr">
              <a:spcBef>
                <a:spcPts val="0"/>
              </a:spcBef>
              <a:buNone/>
            </a:pPr>
            <a:r>
              <a:rPr lang="en-US" sz="3200" b="0" dirty="0">
                <a:solidFill>
                  <a:srgbClr val="002060"/>
                </a:solidFill>
              </a:rPr>
              <a:t>An excellent mathematics program requires that all students have </a:t>
            </a:r>
            <a:r>
              <a:rPr lang="en-US" sz="3200" b="0" dirty="0">
                <a:solidFill>
                  <a:srgbClr val="FF0000"/>
                </a:solidFill>
              </a:rPr>
              <a:t>access</a:t>
            </a:r>
            <a:r>
              <a:rPr lang="en-US" sz="3200" b="0" dirty="0"/>
              <a:t> </a:t>
            </a:r>
            <a:r>
              <a:rPr lang="en-US" sz="3200" b="0" dirty="0">
                <a:solidFill>
                  <a:srgbClr val="002060"/>
                </a:solidFill>
              </a:rPr>
              <a:t>to a high-quality mathematics curriculum, </a:t>
            </a:r>
            <a:r>
              <a:rPr lang="en-US" sz="3200" b="0" dirty="0">
                <a:solidFill>
                  <a:srgbClr val="FF0000"/>
                </a:solidFill>
              </a:rPr>
              <a:t>effective</a:t>
            </a:r>
            <a:r>
              <a:rPr lang="en-US" sz="3200" b="0" dirty="0"/>
              <a:t> </a:t>
            </a:r>
            <a:r>
              <a:rPr lang="en-US" sz="3200" b="0" dirty="0">
                <a:solidFill>
                  <a:srgbClr val="002060"/>
                </a:solidFill>
              </a:rPr>
              <a:t>teaching and learning,</a:t>
            </a:r>
            <a:r>
              <a:rPr lang="en-US" sz="3200" b="0" dirty="0"/>
              <a:t> </a:t>
            </a:r>
            <a:r>
              <a:rPr lang="en-US" sz="3200" b="0" dirty="0">
                <a:solidFill>
                  <a:srgbClr val="FF0000"/>
                </a:solidFill>
              </a:rPr>
              <a:t>high expectations</a:t>
            </a:r>
            <a:r>
              <a:rPr lang="en-US" sz="3200" b="0" dirty="0">
                <a:solidFill>
                  <a:srgbClr val="002060"/>
                </a:solidFill>
              </a:rPr>
              <a:t>, and the </a:t>
            </a:r>
            <a:r>
              <a:rPr lang="en-US" sz="3200" b="0" dirty="0">
                <a:solidFill>
                  <a:srgbClr val="FF0000"/>
                </a:solidFill>
              </a:rPr>
              <a:t>support and resources</a:t>
            </a:r>
            <a:r>
              <a:rPr lang="en-US" sz="3200" b="0" dirty="0"/>
              <a:t> </a:t>
            </a:r>
            <a:r>
              <a:rPr lang="en-US" sz="3200" b="0" dirty="0">
                <a:solidFill>
                  <a:srgbClr val="002060"/>
                </a:solidFill>
              </a:rPr>
              <a:t>needed to maximize their learning potential</a:t>
            </a:r>
            <a:r>
              <a:rPr lang="en-US" sz="3200" b="0" dirty="0" smtClean="0">
                <a:solidFill>
                  <a:srgbClr val="002060"/>
                </a:solidFill>
              </a:rPr>
              <a:t>.</a:t>
            </a:r>
            <a:endParaRPr lang="en-US" sz="3200" b="0" dirty="0">
              <a:solidFill>
                <a:srgbClr val="002060"/>
              </a:solidFill>
            </a:endParaRPr>
          </a:p>
        </p:txBody>
      </p:sp>
      <p:sp>
        <p:nvSpPr>
          <p:cNvPr id="5" name="Slide Number Placeholder 4"/>
          <p:cNvSpPr>
            <a:spLocks noGrp="1"/>
          </p:cNvSpPr>
          <p:nvPr>
            <p:ph type="sldNum" sz="quarter" idx="12"/>
          </p:nvPr>
        </p:nvSpPr>
        <p:spPr/>
        <p:txBody>
          <a:bodyPr/>
          <a:lstStyle/>
          <a:p>
            <a:pPr>
              <a:defRPr/>
            </a:pPr>
            <a:fld id="{090CF164-F7A8-0843-BD01-E5504C7E6315}" type="slidenum">
              <a:rPr lang="en-US" smtClean="0"/>
              <a:pPr>
                <a:defRPr/>
              </a:pPr>
              <a:t>84</a:t>
            </a:fld>
            <a:endParaRPr lang="en-US"/>
          </a:p>
        </p:txBody>
      </p:sp>
      <p:pic>
        <p:nvPicPr>
          <p:cNvPr id="6" name="Picture 5"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307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Students’ Mathematics Identities</a:t>
            </a:r>
            <a:endParaRPr lang="en-US" sz="4000" b="1" dirty="0"/>
          </a:p>
        </p:txBody>
      </p:sp>
      <p:sp>
        <p:nvSpPr>
          <p:cNvPr id="3" name="Content Placeholder 2"/>
          <p:cNvSpPr>
            <a:spLocks noGrp="1"/>
          </p:cNvSpPr>
          <p:nvPr>
            <p:ph idx="1"/>
          </p:nvPr>
        </p:nvSpPr>
        <p:spPr>
          <a:xfrm>
            <a:off x="1281422" y="1729740"/>
            <a:ext cx="7405378" cy="4525963"/>
          </a:xfrm>
        </p:spPr>
        <p:txBody>
          <a:bodyPr/>
          <a:lstStyle/>
          <a:p>
            <a:pPr marL="0" indent="0" algn="ctr">
              <a:buNone/>
            </a:pPr>
            <a:r>
              <a:rPr lang="en-US" sz="3600" dirty="0" smtClean="0"/>
              <a:t>Are how students see themselves and how they are seen by others, including teachers, parents, and peers, as doers of mathematics. </a:t>
            </a:r>
          </a:p>
          <a:p>
            <a:pPr marL="0" indent="0" algn="ctr">
              <a:buNone/>
            </a:pPr>
            <a:endParaRPr lang="en-US" sz="3600" dirty="0" smtClean="0"/>
          </a:p>
          <a:p>
            <a:pPr marL="0" indent="0" algn="r">
              <a:buNone/>
            </a:pPr>
            <a:r>
              <a:rPr lang="en-US" sz="2800" dirty="0" smtClean="0"/>
              <a:t>Aguirre, Mayfield-Ingram &amp; Martin, 2013</a:t>
            </a:r>
            <a:endParaRPr lang="en-US" sz="2800" dirty="0"/>
          </a:p>
        </p:txBody>
      </p:sp>
    </p:spTree>
    <p:extLst>
      <p:ext uri="{BB962C8B-B14F-4D97-AF65-F5344CB8AC3E}">
        <p14:creationId xmlns:p14="http://schemas.microsoft.com/office/powerpoint/2010/main" val="34973420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76300" y="359381"/>
            <a:ext cx="82677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b="1" dirty="0" smtClean="0"/>
              <a:t>Mathematics </a:t>
            </a:r>
            <a:r>
              <a:rPr lang="en-US" altLang="en-US" b="1" dirty="0" smtClean="0"/>
              <a:t>Identity</a:t>
            </a:r>
          </a:p>
        </p:txBody>
      </p:sp>
      <p:sp>
        <p:nvSpPr>
          <p:cNvPr id="3" name="Content Placeholder 2"/>
          <p:cNvSpPr>
            <a:spLocks noGrp="1"/>
          </p:cNvSpPr>
          <p:nvPr>
            <p:ph idx="1"/>
          </p:nvPr>
        </p:nvSpPr>
        <p:spPr>
          <a:xfrm>
            <a:off x="1295923" y="1308514"/>
            <a:ext cx="7299435" cy="4525963"/>
          </a:xfrm>
        </p:spPr>
        <p:txBody>
          <a:bodyPr>
            <a:normAutofit/>
          </a:bodyPr>
          <a:lstStyle/>
          <a:p>
            <a:pPr eaLnBrk="1" hangingPunct="1">
              <a:defRPr/>
            </a:pPr>
            <a:r>
              <a:rPr lang="en-US" altLang="en-US" dirty="0" smtClean="0"/>
              <a:t>Mathematics identity includes:</a:t>
            </a:r>
            <a:endParaRPr lang="en-US" altLang="en-US" sz="2800" dirty="0" smtClean="0"/>
          </a:p>
          <a:p>
            <a:pPr lvl="1" eaLnBrk="1" hangingPunct="1">
              <a:defRPr/>
            </a:pPr>
            <a:r>
              <a:rPr lang="en-US" altLang="en-US" dirty="0" smtClean="0"/>
              <a:t>beliefs about one’s self as a mathematics learner; </a:t>
            </a:r>
            <a:endParaRPr lang="en-US" altLang="en-US" sz="2400" dirty="0" smtClean="0"/>
          </a:p>
          <a:p>
            <a:pPr lvl="1" eaLnBrk="1" hangingPunct="1">
              <a:defRPr/>
            </a:pPr>
            <a:r>
              <a:rPr lang="en-US" altLang="en-US" dirty="0" smtClean="0"/>
              <a:t>one’s perceptions of how others perceive him or her as a mathematics learner, </a:t>
            </a:r>
            <a:endParaRPr lang="en-US" altLang="en-US" sz="2400" dirty="0" smtClean="0"/>
          </a:p>
          <a:p>
            <a:pPr lvl="1" eaLnBrk="1" hangingPunct="1">
              <a:defRPr/>
            </a:pPr>
            <a:r>
              <a:rPr lang="en-US" altLang="en-US" dirty="0" smtClean="0"/>
              <a:t>beliefs about the nature of mathematics, </a:t>
            </a:r>
            <a:endParaRPr lang="en-US" altLang="en-US" sz="2400" dirty="0" smtClean="0"/>
          </a:p>
          <a:p>
            <a:pPr lvl="1" eaLnBrk="1" hangingPunct="1">
              <a:defRPr/>
            </a:pPr>
            <a:r>
              <a:rPr lang="en-US" altLang="en-US" dirty="0" smtClean="0"/>
              <a:t>engagement in mathematics, and </a:t>
            </a:r>
            <a:endParaRPr lang="en-US" altLang="en-US" sz="2400" dirty="0" smtClean="0"/>
          </a:p>
          <a:p>
            <a:pPr lvl="1" eaLnBrk="1" hangingPunct="1">
              <a:defRPr/>
            </a:pPr>
            <a:r>
              <a:rPr lang="en-US" altLang="en-US" dirty="0" smtClean="0"/>
              <a:t>perception of self as a potential participant in mathematics (Solomon, 2009). </a:t>
            </a:r>
          </a:p>
        </p:txBody>
      </p:sp>
    </p:spTree>
    <p:extLst>
      <p:ext uri="{BB962C8B-B14F-4D97-AF65-F5344CB8AC3E}">
        <p14:creationId xmlns:p14="http://schemas.microsoft.com/office/powerpoint/2010/main" val="19745184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74638"/>
            <a:ext cx="8191499" cy="1143000"/>
          </a:xfrm>
        </p:spPr>
        <p:txBody>
          <a:bodyPr/>
          <a:lstStyle/>
          <a:p>
            <a:r>
              <a:rPr lang="en-US" dirty="0" err="1" smtClean="0"/>
              <a:t>Micromessages</a:t>
            </a:r>
            <a:endParaRPr lang="en-US" dirty="0"/>
          </a:p>
        </p:txBody>
      </p:sp>
      <p:sp>
        <p:nvSpPr>
          <p:cNvPr id="3" name="Content Placeholder 2"/>
          <p:cNvSpPr>
            <a:spLocks noGrp="1"/>
          </p:cNvSpPr>
          <p:nvPr>
            <p:ph idx="1"/>
          </p:nvPr>
        </p:nvSpPr>
        <p:spPr>
          <a:xfrm>
            <a:off x="1135380" y="1364877"/>
            <a:ext cx="7551420" cy="4121524"/>
          </a:xfrm>
        </p:spPr>
        <p:txBody>
          <a:bodyPr/>
          <a:lstStyle/>
          <a:p>
            <a:pPr marL="0" indent="0" algn="ctr">
              <a:buNone/>
            </a:pPr>
            <a:endParaRPr lang="en-US" sz="800" dirty="0" smtClean="0"/>
          </a:p>
          <a:p>
            <a:pPr marL="0" indent="0" algn="ctr">
              <a:buNone/>
            </a:pPr>
            <a:r>
              <a:rPr lang="en-US" dirty="0" smtClean="0"/>
              <a:t>Small, subtle unconscious messages we send and receive when we interact with others. Negative </a:t>
            </a:r>
            <a:r>
              <a:rPr lang="en-US" dirty="0" err="1" smtClean="0"/>
              <a:t>micromessages</a:t>
            </a:r>
            <a:r>
              <a:rPr lang="en-US" dirty="0" smtClean="0"/>
              <a:t> cause people to feel devalued, slighted, discouraged or excluded. Positive </a:t>
            </a:r>
            <a:r>
              <a:rPr lang="en-US" dirty="0" err="1" smtClean="0"/>
              <a:t>micromessages</a:t>
            </a:r>
            <a:r>
              <a:rPr lang="en-US" dirty="0" smtClean="0"/>
              <a:t> cause people to feel valued, included, or encouraged.</a:t>
            </a:r>
          </a:p>
          <a:p>
            <a:pPr marL="0" indent="0" algn="r">
              <a:buNone/>
            </a:pPr>
            <a:endParaRPr lang="en-US" sz="2800" dirty="0" smtClean="0"/>
          </a:p>
          <a:p>
            <a:pPr marL="0" indent="0" algn="r">
              <a:buNone/>
            </a:pPr>
            <a:r>
              <a:rPr lang="en-US" sz="2400" dirty="0" smtClean="0"/>
              <a:t>National Alliance for Partnerships in Equity, 2016</a:t>
            </a:r>
            <a:endParaRPr lang="en-US" sz="2400" dirty="0"/>
          </a:p>
        </p:txBody>
      </p:sp>
    </p:spTree>
    <p:extLst>
      <p:ext uri="{BB962C8B-B14F-4D97-AF65-F5344CB8AC3E}">
        <p14:creationId xmlns:p14="http://schemas.microsoft.com/office/powerpoint/2010/main" val="146152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360" y="262093"/>
            <a:ext cx="8237220" cy="1143000"/>
          </a:xfrm>
        </p:spPr>
        <p:txBody>
          <a:bodyPr>
            <a:normAutofit/>
          </a:bodyPr>
          <a:lstStyle/>
          <a:p>
            <a:r>
              <a:rPr lang="en-US" sz="3200" b="1" dirty="0" smtClean="0"/>
              <a:t>What Messages Are We Sending About Mathematical Identity?</a:t>
            </a:r>
            <a:endParaRPr lang="en-US" sz="4000" b="1" dirty="0"/>
          </a:p>
        </p:txBody>
      </p:sp>
      <p:sp>
        <p:nvSpPr>
          <p:cNvPr id="3" name="Content Placeholder 2"/>
          <p:cNvSpPr>
            <a:spLocks noGrp="1"/>
          </p:cNvSpPr>
          <p:nvPr>
            <p:ph idx="1"/>
          </p:nvPr>
        </p:nvSpPr>
        <p:spPr>
          <a:xfrm>
            <a:off x="1253752" y="1630680"/>
            <a:ext cx="7615928" cy="4525963"/>
          </a:xfrm>
        </p:spPr>
        <p:txBody>
          <a:bodyPr>
            <a:noAutofit/>
          </a:bodyPr>
          <a:lstStyle/>
          <a:p>
            <a:r>
              <a:rPr lang="en-US" sz="2600" dirty="0"/>
              <a:t>“What don’t you understand? This is so simple.”</a:t>
            </a:r>
          </a:p>
          <a:p>
            <a:r>
              <a:rPr lang="en-US" sz="2600" dirty="0"/>
              <a:t>“It is immediately obvious that . . . . “</a:t>
            </a:r>
          </a:p>
          <a:p>
            <a:r>
              <a:rPr lang="en-US" sz="2600" dirty="0"/>
              <a:t>Which students participate in class? </a:t>
            </a:r>
          </a:p>
          <a:p>
            <a:r>
              <a:rPr lang="en-US" sz="2600" dirty="0"/>
              <a:t>How do they participate? What kind of questions are they asked? Wait time? Opportunities for elaboration/explanations?</a:t>
            </a:r>
          </a:p>
          <a:p>
            <a:r>
              <a:rPr lang="en-US" sz="2600" dirty="0"/>
              <a:t>Responses to students’ questions? To their answers?</a:t>
            </a:r>
          </a:p>
          <a:p>
            <a:r>
              <a:rPr lang="en-US" sz="2600" dirty="0"/>
              <a:t>Feedback: Effort-based vs intelligence-based praise.</a:t>
            </a:r>
          </a:p>
          <a:p>
            <a:r>
              <a:rPr lang="en-US" sz="2600" dirty="0"/>
              <a:t>Non-verbal communication—smiles, nods, etc.</a:t>
            </a:r>
          </a:p>
        </p:txBody>
      </p:sp>
    </p:spTree>
    <p:extLst>
      <p:ext uri="{BB962C8B-B14F-4D97-AF65-F5344CB8AC3E}">
        <p14:creationId xmlns:p14="http://schemas.microsoft.com/office/powerpoint/2010/main" val="16965438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Peer Observations to Uncover </a:t>
            </a:r>
            <a:r>
              <a:rPr lang="en-US" sz="3200" dirty="0" err="1" smtClean="0"/>
              <a:t>Micromessages</a:t>
            </a:r>
            <a:r>
              <a:rPr lang="en-US" sz="3200" dirty="0" smtClean="0"/>
              <a:t> and Unintentional Bias</a:t>
            </a:r>
            <a:endParaRPr lang="en-US" sz="3200" dirty="0"/>
          </a:p>
        </p:txBody>
      </p:sp>
      <p:sp>
        <p:nvSpPr>
          <p:cNvPr id="3" name="Content Placeholder 2"/>
          <p:cNvSpPr>
            <a:spLocks noGrp="1"/>
          </p:cNvSpPr>
          <p:nvPr>
            <p:ph idx="1"/>
          </p:nvPr>
        </p:nvSpPr>
        <p:spPr/>
        <p:txBody>
          <a:bodyPr/>
          <a:lstStyle/>
          <a:p>
            <a:pPr marL="0" indent="0">
              <a:buNone/>
            </a:pPr>
            <a:r>
              <a:rPr lang="en-US" sz="2800" dirty="0" smtClean="0"/>
              <a:t>Observe the classroom experiences of males/females and/or individuals of certain races or ethnicities</a:t>
            </a:r>
          </a:p>
          <a:p>
            <a:r>
              <a:rPr lang="en-US" sz="2800" dirty="0"/>
              <a:t>Number of </a:t>
            </a:r>
            <a:r>
              <a:rPr lang="en-US" sz="2800" dirty="0" smtClean="0"/>
              <a:t>interactions</a:t>
            </a:r>
          </a:p>
          <a:p>
            <a:r>
              <a:rPr lang="en-US" sz="2800" dirty="0" smtClean="0"/>
              <a:t>Amount of wait/think time</a:t>
            </a:r>
          </a:p>
          <a:p>
            <a:r>
              <a:rPr lang="en-US" sz="2800" dirty="0" smtClean="0"/>
              <a:t>Nature of questions—higher vs lower level</a:t>
            </a:r>
          </a:p>
          <a:p>
            <a:r>
              <a:rPr lang="en-US" sz="2800" dirty="0" smtClean="0"/>
              <a:t>Nature of feedback</a:t>
            </a:r>
          </a:p>
          <a:p>
            <a:r>
              <a:rPr lang="en-US" sz="2800" dirty="0" smtClean="0"/>
              <a:t>Amount of eye contact</a:t>
            </a:r>
          </a:p>
          <a:p>
            <a:r>
              <a:rPr lang="en-US" sz="2800" dirty="0" smtClean="0"/>
              <a:t>Use of language </a:t>
            </a:r>
            <a:endParaRPr lang="en-US" sz="2800" dirty="0"/>
          </a:p>
        </p:txBody>
      </p:sp>
    </p:spTree>
    <p:extLst>
      <p:ext uri="{BB962C8B-B14F-4D97-AF65-F5344CB8AC3E}">
        <p14:creationId xmlns:p14="http://schemas.microsoft.com/office/powerpoint/2010/main" val="2376753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020618" y="1404844"/>
            <a:ext cx="7689042" cy="4938623"/>
          </a:xfrm>
          <a:prstGeom prst="rect">
            <a:avLst/>
          </a:prstGeom>
        </p:spPr>
        <p:txBody>
          <a:bodyPr vert="horz" lIns="91440" tIns="45720" rIns="91440" bIns="45720" rtlCol="0">
            <a:normAutofit/>
          </a:bodyPr>
          <a:lstStyle/>
          <a:p>
            <a:pPr marL="342900" lvl="0" indent="-342900">
              <a:spcBef>
                <a:spcPts val="600"/>
              </a:spcBef>
              <a:spcAft>
                <a:spcPts val="600"/>
              </a:spcAft>
              <a:buFont typeface="Arial" panose="020B0604020202020204" pitchFamily="34" charset="0"/>
              <a:buChar char="•"/>
            </a:pPr>
            <a:r>
              <a:rPr lang="en-US" sz="2400" dirty="0" smtClean="0">
                <a:solidFill>
                  <a:srgbClr val="002060"/>
                </a:solidFill>
              </a:rPr>
              <a:t>Identify effective teaching practices that promote students’ proficiency in </a:t>
            </a:r>
            <a:r>
              <a:rPr lang="en-US" sz="2400" dirty="0" smtClean="0">
                <a:solidFill>
                  <a:srgbClr val="002060"/>
                </a:solidFill>
              </a:rPr>
              <a:t>rigorous mathematics </a:t>
            </a:r>
            <a:r>
              <a:rPr lang="en-US" sz="2400" dirty="0" smtClean="0">
                <a:solidFill>
                  <a:srgbClr val="002060"/>
                </a:solidFill>
              </a:rPr>
              <a:t>standards</a:t>
            </a:r>
            <a:r>
              <a:rPr lang="en-US" sz="2400" dirty="0" smtClean="0">
                <a:solidFill>
                  <a:srgbClr val="002060"/>
                </a:solidFill>
              </a:rPr>
              <a:t>, e.g., CCSS-M/AL COS</a:t>
            </a:r>
            <a:endParaRPr lang="en-US" sz="2400" dirty="0">
              <a:solidFill>
                <a:srgbClr val="002060"/>
              </a:solidFill>
            </a:endParaRPr>
          </a:p>
          <a:p>
            <a:pPr marL="342900" lvl="0" indent="-342900">
              <a:spcBef>
                <a:spcPts val="600"/>
              </a:spcBef>
              <a:spcAft>
                <a:spcPts val="600"/>
              </a:spcAft>
              <a:buFont typeface="Arial" panose="020B0604020202020204" pitchFamily="34" charset="0"/>
              <a:buChar char="•"/>
            </a:pPr>
            <a:r>
              <a:rPr lang="en-US" sz="2400" dirty="0">
                <a:solidFill>
                  <a:srgbClr val="002060"/>
                </a:solidFill>
              </a:rPr>
              <a:t>Read and analyze a short case of a teacher (Mr. Donnelly) who is attempting to support his students’ learning</a:t>
            </a:r>
          </a:p>
          <a:p>
            <a:pPr marL="342900" lvl="0" indent="-342900">
              <a:spcBef>
                <a:spcPts val="600"/>
              </a:spcBef>
              <a:spcAft>
                <a:spcPts val="600"/>
              </a:spcAft>
              <a:buFont typeface="Arial" panose="020B0604020202020204" pitchFamily="34" charset="0"/>
              <a:buChar char="•"/>
            </a:pPr>
            <a:r>
              <a:rPr lang="en-US" sz="2400" dirty="0">
                <a:solidFill>
                  <a:srgbClr val="002060"/>
                </a:solidFill>
              </a:rPr>
              <a:t>Discuss </a:t>
            </a:r>
            <a:r>
              <a:rPr lang="en-US" sz="2400" dirty="0" smtClean="0">
                <a:solidFill>
                  <a:srgbClr val="002060"/>
                </a:solidFill>
              </a:rPr>
              <a:t>selected effective </a:t>
            </a:r>
            <a:r>
              <a:rPr lang="en-US" sz="2400" dirty="0">
                <a:solidFill>
                  <a:srgbClr val="002060"/>
                </a:solidFill>
              </a:rPr>
              <a:t>teaching practices and relate them to the case</a:t>
            </a:r>
          </a:p>
          <a:p>
            <a:pPr marL="342900" lvl="0" indent="-342900">
              <a:spcBef>
                <a:spcPts val="600"/>
              </a:spcBef>
              <a:spcAft>
                <a:spcPts val="600"/>
              </a:spcAft>
              <a:buFont typeface="Arial" panose="020B0604020202020204" pitchFamily="34" charset="0"/>
              <a:buChar char="•"/>
            </a:pPr>
            <a:r>
              <a:rPr lang="en-US" sz="2400" dirty="0" smtClean="0">
                <a:solidFill>
                  <a:srgbClr val="002060"/>
                </a:solidFill>
              </a:rPr>
              <a:t>Identify </a:t>
            </a:r>
            <a:r>
              <a:rPr lang="en-US" sz="2400" dirty="0">
                <a:solidFill>
                  <a:srgbClr val="002060"/>
                </a:solidFill>
              </a:rPr>
              <a:t>high-leverage actions—those that will produce the greatest impact for your effort—in enacting the effective teaching practices </a:t>
            </a:r>
            <a:r>
              <a:rPr lang="en-US" sz="2400" dirty="0" smtClean="0">
                <a:solidFill>
                  <a:srgbClr val="002060"/>
                </a:solidFill>
              </a:rPr>
              <a:t>in </a:t>
            </a:r>
            <a:r>
              <a:rPr lang="en-US" sz="2400" dirty="0">
                <a:solidFill>
                  <a:srgbClr val="002060"/>
                </a:solidFill>
              </a:rPr>
              <a:t>your classroom, school, and district</a:t>
            </a:r>
            <a:r>
              <a:rPr lang="en-US" sz="2400" dirty="0" smtClean="0">
                <a:solidFill>
                  <a:srgbClr val="002060"/>
                </a:solidFill>
              </a:rPr>
              <a:t>.</a:t>
            </a:r>
            <a:endParaRPr lang="en-US" sz="2400" dirty="0">
              <a:solidFill>
                <a:srgbClr val="002060"/>
              </a:solidFill>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384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Collaboration is the Key to Improving Mathematics Teaching and Learning</a:t>
            </a:r>
            <a:endParaRPr lang="en-US" sz="3200" dirty="0"/>
          </a:p>
        </p:txBody>
      </p:sp>
      <p:sp>
        <p:nvSpPr>
          <p:cNvPr id="3" name="Content Placeholder 2"/>
          <p:cNvSpPr>
            <a:spLocks noGrp="1"/>
          </p:cNvSpPr>
          <p:nvPr>
            <p:ph idx="1"/>
          </p:nvPr>
        </p:nvSpPr>
        <p:spPr>
          <a:xfrm>
            <a:off x="1219724" y="1524532"/>
            <a:ext cx="7299435" cy="4525963"/>
          </a:xfrm>
        </p:spPr>
        <p:txBody>
          <a:bodyPr>
            <a:normAutofit/>
          </a:bodyPr>
          <a:lstStyle/>
          <a:p>
            <a:pPr marL="0" indent="0">
              <a:spcBef>
                <a:spcPts val="1800"/>
              </a:spcBef>
              <a:buNone/>
            </a:pPr>
            <a:r>
              <a:rPr lang="en-US" sz="3000" b="1" dirty="0" smtClean="0"/>
              <a:t>High-Leverage Practices</a:t>
            </a:r>
          </a:p>
          <a:p>
            <a:pPr>
              <a:spcBef>
                <a:spcPts val="1800"/>
              </a:spcBef>
            </a:pPr>
            <a:r>
              <a:rPr lang="en-US" sz="3000" dirty="0" smtClean="0"/>
              <a:t>Teaching for understanding, instead of how to get answers.</a:t>
            </a:r>
          </a:p>
          <a:p>
            <a:pPr>
              <a:spcBef>
                <a:spcPts val="1800"/>
              </a:spcBef>
            </a:pPr>
            <a:r>
              <a:rPr lang="en-US" sz="3000" dirty="0" smtClean="0"/>
              <a:t>Collaborative lesson planning to implement effective teaching practices</a:t>
            </a:r>
          </a:p>
          <a:p>
            <a:pPr>
              <a:spcBef>
                <a:spcPts val="1800"/>
              </a:spcBef>
            </a:pPr>
            <a:r>
              <a:rPr lang="en-US" sz="3000" dirty="0" smtClean="0"/>
              <a:t>Collaborative assessment planning</a:t>
            </a:r>
          </a:p>
          <a:p>
            <a:pPr>
              <a:spcBef>
                <a:spcPts val="1800"/>
              </a:spcBef>
            </a:pPr>
            <a:r>
              <a:rPr lang="en-US" sz="3000" dirty="0" smtClean="0"/>
              <a:t>Collaborative peer observations to uncover </a:t>
            </a:r>
            <a:r>
              <a:rPr lang="en-US" sz="3000" dirty="0" err="1" smtClean="0"/>
              <a:t>micromessages</a:t>
            </a:r>
            <a:r>
              <a:rPr lang="en-US" sz="3000" dirty="0" smtClean="0"/>
              <a:t>.</a:t>
            </a:r>
            <a:endParaRPr lang="en-US" sz="3000" dirty="0"/>
          </a:p>
        </p:txBody>
      </p:sp>
    </p:spTree>
    <p:extLst>
      <p:ext uri="{BB962C8B-B14F-4D97-AF65-F5344CB8AC3E}">
        <p14:creationId xmlns:p14="http://schemas.microsoft.com/office/powerpoint/2010/main" val="22608746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Principles to Actions: </a:t>
            </a:r>
            <a:br>
              <a:rPr lang="en-US" sz="2800" b="1" i="1" dirty="0" smtClean="0">
                <a:solidFill>
                  <a:srgbClr val="002060"/>
                </a:solidFill>
                <a:latin typeface="Verdana"/>
                <a:cs typeface="Verdana"/>
              </a:rPr>
            </a:br>
            <a:r>
              <a:rPr lang="en-US" sz="2800" b="1" i="1" dirty="0" smtClean="0">
                <a:solidFill>
                  <a:srgbClr val="002060"/>
                </a:solidFill>
                <a:latin typeface="Verdana"/>
                <a:cs typeface="Verdana"/>
              </a:rPr>
              <a:t>Ensuring Mathematical Success for All</a:t>
            </a:r>
            <a:endParaRPr lang="en-US" sz="2800" b="1" i="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7885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6972" y="274638"/>
            <a:ext cx="7848539" cy="1143000"/>
          </a:xfrm>
        </p:spPr>
        <p:txBody>
          <a:bodyPr>
            <a:noAutofit/>
          </a:bodyPr>
          <a:lstStyle/>
          <a:p>
            <a:r>
              <a:rPr lang="en-US" sz="4000" b="1" dirty="0" smtClean="0">
                <a:solidFill>
                  <a:srgbClr val="002060"/>
                </a:solidFill>
                <a:hlinkClick r:id="rId3"/>
              </a:rPr>
              <a:t>http://www.nctm.org/PtA/</a:t>
            </a:r>
            <a:endParaRPr lang="en-US" sz="4000" b="1" dirty="0">
              <a:solidFill>
                <a:srgbClr val="002060"/>
              </a:solidFill>
            </a:endParaRPr>
          </a:p>
        </p:txBody>
      </p:sp>
      <p:sp>
        <p:nvSpPr>
          <p:cNvPr id="2" name="Content Placeholder 1"/>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447800"/>
            <a:ext cx="63551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183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3545" y="160338"/>
            <a:ext cx="7299435" cy="1143000"/>
          </a:xfrm>
        </p:spPr>
        <p:txBody>
          <a:bodyPr>
            <a:normAutofit/>
          </a:bodyPr>
          <a:lstStyle/>
          <a:p>
            <a:r>
              <a:rPr lang="en-US" sz="4000" b="1" i="1" dirty="0" smtClean="0">
                <a:solidFill>
                  <a:srgbClr val="002060"/>
                </a:solidFill>
              </a:rPr>
              <a:t>Principles to Actions </a:t>
            </a:r>
            <a:r>
              <a:rPr lang="en-US" sz="4000" b="1" dirty="0" smtClean="0">
                <a:solidFill>
                  <a:srgbClr val="002060"/>
                </a:solidFill>
              </a:rPr>
              <a:t>Resources</a:t>
            </a:r>
            <a:endParaRPr lang="en-US" sz="4000" b="1" dirty="0">
              <a:solidFill>
                <a:srgbClr val="002060"/>
              </a:solidFill>
            </a:endParaRPr>
          </a:p>
        </p:txBody>
      </p:sp>
      <p:sp>
        <p:nvSpPr>
          <p:cNvPr id="4" name="Content Placeholder 3"/>
          <p:cNvSpPr>
            <a:spLocks noGrp="1"/>
          </p:cNvSpPr>
          <p:nvPr>
            <p:ph idx="1"/>
          </p:nvPr>
        </p:nvSpPr>
        <p:spPr>
          <a:xfrm>
            <a:off x="1387364" y="1303338"/>
            <a:ext cx="7299435" cy="4525963"/>
          </a:xfrm>
        </p:spPr>
        <p:txBody>
          <a:bodyPr>
            <a:noAutofit/>
          </a:bodyPr>
          <a:lstStyle/>
          <a:p>
            <a:pPr lvl="0"/>
            <a:r>
              <a:rPr lang="en-US" sz="2300" i="1" dirty="0">
                <a:solidFill>
                  <a:srgbClr val="002060"/>
                </a:solidFill>
              </a:rPr>
              <a:t>Principles to Actions </a:t>
            </a:r>
            <a:r>
              <a:rPr lang="en-US" sz="2300" dirty="0">
                <a:solidFill>
                  <a:srgbClr val="002060"/>
                </a:solidFill>
              </a:rPr>
              <a:t>Executive Summary </a:t>
            </a:r>
            <a:br>
              <a:rPr lang="en-US" sz="2300" dirty="0">
                <a:solidFill>
                  <a:srgbClr val="002060"/>
                </a:solidFill>
              </a:rPr>
            </a:br>
            <a:r>
              <a:rPr lang="en-US" sz="2300" dirty="0">
                <a:solidFill>
                  <a:srgbClr val="002060"/>
                </a:solidFill>
              </a:rPr>
              <a:t>(in English and Spanish)</a:t>
            </a:r>
          </a:p>
          <a:p>
            <a:pPr lvl="0"/>
            <a:r>
              <a:rPr lang="en-US" sz="2300" i="1" dirty="0">
                <a:solidFill>
                  <a:srgbClr val="002060"/>
                </a:solidFill>
              </a:rPr>
              <a:t>Principles to Actions </a:t>
            </a:r>
            <a:r>
              <a:rPr lang="en-US" sz="2300" dirty="0">
                <a:solidFill>
                  <a:srgbClr val="002060"/>
                </a:solidFill>
              </a:rPr>
              <a:t>overview presentation</a:t>
            </a:r>
          </a:p>
          <a:p>
            <a:pPr lvl="0"/>
            <a:r>
              <a:rPr lang="en-US" sz="2300" i="1" dirty="0">
                <a:solidFill>
                  <a:srgbClr val="002060"/>
                </a:solidFill>
              </a:rPr>
              <a:t>Principles to Actions </a:t>
            </a:r>
            <a:r>
              <a:rPr lang="en-US" sz="2300" dirty="0">
                <a:solidFill>
                  <a:srgbClr val="002060"/>
                </a:solidFill>
              </a:rPr>
              <a:t>professional development guide (Reflection Guide)</a:t>
            </a:r>
          </a:p>
          <a:p>
            <a:pPr lvl="0"/>
            <a:r>
              <a:rPr lang="en-US" sz="2300" dirty="0">
                <a:solidFill>
                  <a:srgbClr val="002060"/>
                </a:solidFill>
              </a:rPr>
              <a:t>Mathematics Teaching Practices presentations</a:t>
            </a:r>
          </a:p>
          <a:p>
            <a:pPr lvl="1"/>
            <a:r>
              <a:rPr lang="en-US" sz="2300" dirty="0">
                <a:solidFill>
                  <a:srgbClr val="002060"/>
                </a:solidFill>
              </a:rPr>
              <a:t>Elementary case, multiplication (Mr. Harris)</a:t>
            </a:r>
          </a:p>
          <a:p>
            <a:pPr lvl="1"/>
            <a:r>
              <a:rPr lang="en-US" sz="2300" dirty="0">
                <a:solidFill>
                  <a:srgbClr val="002060"/>
                </a:solidFill>
              </a:rPr>
              <a:t>Middle school case, proportional reasoning (Mr. Donnelly) (in English and Spanish)</a:t>
            </a:r>
          </a:p>
          <a:p>
            <a:pPr lvl="1"/>
            <a:r>
              <a:rPr lang="en-US" sz="2300" dirty="0">
                <a:solidFill>
                  <a:srgbClr val="002060"/>
                </a:solidFill>
              </a:rPr>
              <a:t>High school case, exponential functions (Ms. Culver)</a:t>
            </a:r>
          </a:p>
          <a:p>
            <a:pPr lvl="0"/>
            <a:r>
              <a:rPr lang="en-US" sz="2300" i="1" dirty="0">
                <a:solidFill>
                  <a:srgbClr val="002060"/>
                </a:solidFill>
              </a:rPr>
              <a:t>Principles to Actions </a:t>
            </a:r>
            <a:r>
              <a:rPr lang="en-US" sz="2300" dirty="0">
                <a:solidFill>
                  <a:srgbClr val="002060"/>
                </a:solidFill>
              </a:rPr>
              <a:t>Spanish </a:t>
            </a:r>
            <a:r>
              <a:rPr lang="en-US" sz="2300" dirty="0" smtClean="0">
                <a:solidFill>
                  <a:srgbClr val="002060"/>
                </a:solidFill>
              </a:rPr>
              <a:t>translation</a:t>
            </a:r>
            <a:endParaRPr lang="en-US" sz="2300" dirty="0">
              <a:solidFill>
                <a:srgbClr val="002060"/>
              </a:solidFill>
            </a:endParaRPr>
          </a:p>
        </p:txBody>
      </p:sp>
    </p:spTree>
    <p:extLst>
      <p:ext uri="{BB962C8B-B14F-4D97-AF65-F5344CB8AC3E}">
        <p14:creationId xmlns:p14="http://schemas.microsoft.com/office/powerpoint/2010/main" val="5086467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147255"/>
            <a:ext cx="7299435" cy="1143000"/>
          </a:xfrm>
        </p:spPr>
        <p:txBody>
          <a:bodyPr>
            <a:normAutofit fontScale="90000"/>
          </a:bodyPr>
          <a:lstStyle/>
          <a:p>
            <a:r>
              <a:rPr lang="en-US" sz="4000" dirty="0">
                <a:solidFill>
                  <a:srgbClr val="002060"/>
                </a:solidFill>
              </a:rPr>
              <a:t>http://www.nctm.org/PtAToolkit/</a:t>
            </a:r>
          </a:p>
        </p:txBody>
      </p:sp>
      <p:pic>
        <p:nvPicPr>
          <p:cNvPr id="5" name="Picture 4"/>
          <p:cNvPicPr>
            <a:picLocks noChangeAspect="1"/>
          </p:cNvPicPr>
          <p:nvPr/>
        </p:nvPicPr>
        <p:blipFill>
          <a:blip r:embed="rId2"/>
          <a:stretch>
            <a:fillRect/>
          </a:stretch>
        </p:blipFill>
        <p:spPr>
          <a:xfrm>
            <a:off x="922972" y="1424980"/>
            <a:ext cx="8046720" cy="4555306"/>
          </a:xfrm>
          <a:prstGeom prst="rect">
            <a:avLst/>
          </a:prstGeom>
        </p:spPr>
      </p:pic>
    </p:spTree>
    <p:extLst>
      <p:ext uri="{BB962C8B-B14F-4D97-AF65-F5344CB8AC3E}">
        <p14:creationId xmlns:p14="http://schemas.microsoft.com/office/powerpoint/2010/main" val="40491651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15240"/>
            <a:ext cx="7513320" cy="1143000"/>
          </a:xfrm>
        </p:spPr>
        <p:txBody>
          <a:bodyPr>
            <a:normAutofit/>
          </a:bodyPr>
          <a:lstStyle/>
          <a:p>
            <a:r>
              <a:rPr lang="en-US" sz="3200" dirty="0"/>
              <a:t>http://</a:t>
            </a:r>
            <a:r>
              <a:rPr lang="en-US" sz="3200" dirty="0" smtClean="0"/>
              <a:t>www.nctm.org/PtAToolkit/</a:t>
            </a:r>
            <a:endParaRPr lang="en-US" sz="3200" b="1" dirty="0"/>
          </a:p>
        </p:txBody>
      </p:sp>
      <p:pic>
        <p:nvPicPr>
          <p:cNvPr id="5" name="Picture 4"/>
          <p:cNvPicPr>
            <a:picLocks noChangeAspect="1"/>
          </p:cNvPicPr>
          <p:nvPr/>
        </p:nvPicPr>
        <p:blipFill>
          <a:blip r:embed="rId2"/>
          <a:stretch>
            <a:fillRect/>
          </a:stretch>
        </p:blipFill>
        <p:spPr>
          <a:xfrm>
            <a:off x="1874781" y="1027693"/>
            <a:ext cx="6217920" cy="5098470"/>
          </a:xfrm>
          <a:prstGeom prst="rect">
            <a:avLst/>
          </a:prstGeom>
          <a:ln w="12700">
            <a:solidFill>
              <a:schemeClr val="tx1"/>
            </a:solidFill>
          </a:ln>
        </p:spPr>
      </p:pic>
    </p:spTree>
    <p:extLst>
      <p:ext uri="{BB962C8B-B14F-4D97-AF65-F5344CB8AC3E}">
        <p14:creationId xmlns:p14="http://schemas.microsoft.com/office/powerpoint/2010/main" val="29812151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198" y="1735740"/>
            <a:ext cx="128299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2198009" y="2219766"/>
            <a:ext cx="1289794" cy="1828800"/>
          </a:xfrm>
          <a:prstGeom prst="rect">
            <a:avLst/>
          </a:prstGeom>
        </p:spPr>
      </p:pic>
      <p:sp>
        <p:nvSpPr>
          <p:cNvPr id="6146" name="Rectangle 2"/>
          <p:cNvSpPr>
            <a:spLocks noGrp="1" noChangeArrowheads="1"/>
          </p:cNvSpPr>
          <p:nvPr>
            <p:ph type="title"/>
          </p:nvPr>
        </p:nvSpPr>
        <p:spPr/>
        <p:txBody>
          <a:bodyPr/>
          <a:lstStyle/>
          <a:p>
            <a:pPr eaLnBrk="1" hangingPunct="1"/>
            <a:r>
              <a:rPr lang="en-US" sz="4000" b="1" dirty="0" smtClean="0">
                <a:solidFill>
                  <a:srgbClr val="002060"/>
                </a:solidFill>
              </a:rPr>
              <a:t>Collaborative Team Tools</a:t>
            </a:r>
          </a:p>
        </p:txBody>
      </p:sp>
      <p:sp>
        <p:nvSpPr>
          <p:cNvPr id="94211" name="Rectangle 3"/>
          <p:cNvSpPr>
            <a:spLocks noGrp="1" noChangeArrowheads="1"/>
          </p:cNvSpPr>
          <p:nvPr>
            <p:ph idx="1"/>
          </p:nvPr>
        </p:nvSpPr>
        <p:spPr/>
        <p:txBody>
          <a:bodyPr/>
          <a:lstStyle/>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marL="0" indent="0" algn="ctr" eaLnBrk="1" hangingPunct="1">
              <a:buFontTx/>
              <a:buNone/>
              <a:defRPr/>
            </a:pPr>
            <a:endParaRPr lang="en-US" dirty="0" smtClean="0"/>
          </a:p>
        </p:txBody>
      </p:sp>
      <p:sp>
        <p:nvSpPr>
          <p:cNvPr id="2" name="TextBox 1"/>
          <p:cNvSpPr txBox="1"/>
          <p:nvPr/>
        </p:nvSpPr>
        <p:spPr>
          <a:xfrm>
            <a:off x="3545360" y="5788966"/>
            <a:ext cx="2826864" cy="461665"/>
          </a:xfrm>
          <a:prstGeom prst="rect">
            <a:avLst/>
          </a:prstGeom>
          <a:noFill/>
        </p:spPr>
        <p:txBody>
          <a:bodyPr wrap="none" rtlCol="0">
            <a:spAutoFit/>
          </a:bodyPr>
          <a:lstStyle/>
          <a:p>
            <a:pPr algn="ctr"/>
            <a:r>
              <a:rPr lang="en-US" sz="2400" dirty="0" smtClean="0"/>
              <a:t>Available at nctm.org</a:t>
            </a:r>
            <a:endParaRPr lang="en-US" sz="2400"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409" y="2554014"/>
            <a:ext cx="127261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4892" y="2998076"/>
            <a:ext cx="125367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612" y="3468414"/>
            <a:ext cx="1419225"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8035" y="3800475"/>
            <a:ext cx="1428750"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49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782442" y="11292"/>
            <a:ext cx="8255001" cy="1143000"/>
          </a:xfrm>
          <a:prstGeom prst="rect">
            <a:avLst/>
          </a:prstGeom>
        </p:spPr>
        <p:txBody>
          <a:bodyPr vert="horz" lIns="91440" tIns="45720" rIns="91440" bIns="45720" rtlCol="0" anchor="ctr">
            <a:noAutofit/>
          </a:bodyPr>
          <a:lstStyle/>
          <a:p>
            <a:pPr algn="ctr"/>
            <a:r>
              <a:rPr lang="en-US" sz="2800" b="1" dirty="0" smtClean="0">
                <a:solidFill>
                  <a:srgbClr val="002060"/>
                </a:solidFill>
                <a:latin typeface="Verdana"/>
                <a:cs typeface="Verdana"/>
              </a:rPr>
              <a:t>The Title Is Principles to </a:t>
            </a:r>
            <a:r>
              <a:rPr lang="en-US" sz="2800" b="1" i="1" dirty="0" smtClean="0">
                <a:solidFill>
                  <a:srgbClr val="002060"/>
                </a:solidFill>
                <a:latin typeface="Verdana"/>
                <a:cs typeface="Verdana"/>
              </a:rPr>
              <a:t>Actions</a:t>
            </a:r>
            <a:endParaRPr lang="en-US" sz="2800" b="1" i="1" dirty="0">
              <a:solidFill>
                <a:srgbClr val="002060"/>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289880" y="1210739"/>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213679" y="1581150"/>
            <a:ext cx="7362825" cy="4525963"/>
          </a:xfrm>
        </p:spPr>
        <p:txBody>
          <a:bodyPr>
            <a:noAutofit/>
          </a:bodyPr>
          <a:lstStyle/>
          <a:p>
            <a:pPr marL="0" indent="0" algn="ctr">
              <a:buNone/>
            </a:pPr>
            <a:r>
              <a:rPr lang="en-US" sz="4400" dirty="0" smtClean="0">
                <a:solidFill>
                  <a:srgbClr val="002060"/>
                </a:solidFill>
              </a:rPr>
              <a:t>What actions will you take to collaborate, communicate and connect to improve mathematics teaching and learning? </a:t>
            </a:r>
            <a:endParaRPr lang="en-US" sz="4400" dirty="0">
              <a:solidFill>
                <a:srgbClr val="002060"/>
              </a:solidFill>
            </a:endParaRPr>
          </a:p>
        </p:txBody>
      </p:sp>
    </p:spTree>
    <p:extLst>
      <p:ext uri="{BB962C8B-B14F-4D97-AF65-F5344CB8AC3E}">
        <p14:creationId xmlns:p14="http://schemas.microsoft.com/office/powerpoint/2010/main" val="35363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350" y="1184275"/>
            <a:ext cx="7810500" cy="1470025"/>
          </a:xfrm>
        </p:spPr>
        <p:txBody>
          <a:bodyPr>
            <a:normAutofit/>
          </a:bodyPr>
          <a:lstStyle/>
          <a:p>
            <a:r>
              <a:rPr lang="en-US" sz="6600" dirty="0" smtClean="0">
                <a:solidFill>
                  <a:srgbClr val="002060"/>
                </a:solidFill>
              </a:rPr>
              <a:t>Thank You!</a:t>
            </a:r>
            <a:endParaRPr lang="en-US" sz="6600" dirty="0">
              <a:solidFill>
                <a:srgbClr val="002060"/>
              </a:solidFill>
            </a:endParaRPr>
          </a:p>
        </p:txBody>
      </p:sp>
      <p:sp>
        <p:nvSpPr>
          <p:cNvPr id="3" name="Subtitle 2"/>
          <p:cNvSpPr>
            <a:spLocks noGrp="1"/>
          </p:cNvSpPr>
          <p:nvPr>
            <p:ph type="subTitle" idx="1"/>
          </p:nvPr>
        </p:nvSpPr>
        <p:spPr>
          <a:xfrm>
            <a:off x="1149350" y="3009900"/>
            <a:ext cx="7258050" cy="1752600"/>
          </a:xfrm>
        </p:spPr>
        <p:txBody>
          <a:bodyPr>
            <a:normAutofit fontScale="92500" lnSpcReduction="20000"/>
          </a:bodyPr>
          <a:lstStyle/>
          <a:p>
            <a:r>
              <a:rPr lang="en-US" sz="4000" dirty="0" smtClean="0">
                <a:solidFill>
                  <a:srgbClr val="002060"/>
                </a:solidFill>
              </a:rPr>
              <a:t>Diane Briars</a:t>
            </a:r>
          </a:p>
          <a:p>
            <a:r>
              <a:rPr lang="en-US" sz="4000" dirty="0" smtClean="0">
                <a:solidFill>
                  <a:srgbClr val="002060"/>
                </a:solidFill>
                <a:hlinkClick r:id="rId3"/>
              </a:rPr>
              <a:t>dbriars@nctm.org</a:t>
            </a:r>
            <a:endParaRPr lang="en-US" sz="4000" dirty="0" smtClean="0">
              <a:solidFill>
                <a:srgbClr val="002060"/>
              </a:solidFill>
            </a:endParaRPr>
          </a:p>
          <a:p>
            <a:r>
              <a:rPr lang="en-US" sz="4000" dirty="0">
                <a:solidFill>
                  <a:srgbClr val="0000FF"/>
                </a:solidFill>
              </a:rPr>
              <a:t>n</a:t>
            </a:r>
            <a:r>
              <a:rPr lang="en-US" sz="4000" dirty="0" smtClean="0">
                <a:solidFill>
                  <a:srgbClr val="0000FF"/>
                </a:solidFill>
              </a:rPr>
              <a:t>ctm.org/briars</a:t>
            </a:r>
            <a:endParaRPr lang="en-US" sz="4000" dirty="0">
              <a:solidFill>
                <a:srgbClr val="0000FF"/>
              </a:solidFill>
            </a:endParaRPr>
          </a:p>
        </p:txBody>
      </p:sp>
    </p:spTree>
    <p:extLst>
      <p:ext uri="{BB962C8B-B14F-4D97-AF65-F5344CB8AC3E}">
        <p14:creationId xmlns:p14="http://schemas.microsoft.com/office/powerpoint/2010/main" val="3745518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11346</TotalTime>
  <Words>4408</Words>
  <Application>Microsoft Office PowerPoint</Application>
  <PresentationFormat>On-screen Show (4:3)</PresentationFormat>
  <Paragraphs>639</Paragraphs>
  <Slides>98</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98</vt:i4>
      </vt:variant>
    </vt:vector>
  </HeadingPairs>
  <TitlesOfParts>
    <vt:vector size="113" baseType="lpstr">
      <vt:lpstr>ＭＳ Ｐゴシック</vt:lpstr>
      <vt:lpstr>ＭＳ Ｐゴシック</vt:lpstr>
      <vt:lpstr>Arial</vt:lpstr>
      <vt:lpstr>Calibri</vt:lpstr>
      <vt:lpstr>Century Gothic</vt:lpstr>
      <vt:lpstr>Helvetica</vt:lpstr>
      <vt:lpstr>ＭＳ 明朝</vt:lpstr>
      <vt:lpstr>Osaka</vt:lpstr>
      <vt:lpstr>Times</vt:lpstr>
      <vt:lpstr>Times New Roman</vt:lpstr>
      <vt:lpstr>Verdana</vt:lpstr>
      <vt:lpstr>Office Theme</vt:lpstr>
      <vt:lpstr>1_Office Theme</vt:lpstr>
      <vt:lpstr>1_Custom Design</vt:lpstr>
      <vt:lpstr>Custom Design</vt:lpstr>
      <vt:lpstr>PowerPoint Presentation</vt:lpstr>
      <vt:lpstr>PowerPoint Presentation</vt:lpstr>
      <vt:lpstr>National Council of Teachers of Mathematics www.nctm.org</vt:lpstr>
      <vt:lpstr>National Council of Teachers of Mathematics www.nctm.org</vt:lpstr>
      <vt:lpstr>National Council of Teachers of Mathematics www.nctm.org</vt:lpstr>
      <vt:lpstr>PowerPoint Presentation</vt:lpstr>
      <vt:lpstr>NCTM Interactive Institute www.nctm.org</vt:lpstr>
      <vt:lpstr>2017 NCTM Annual Meeting and Exposition www.nctm.org</vt:lpstr>
      <vt:lpstr>PowerPoint Presentation</vt:lpstr>
      <vt:lpstr> </vt:lpstr>
      <vt:lpstr>PowerPoint Presentation</vt:lpstr>
      <vt:lpstr>PowerPoint Presentation</vt:lpstr>
      <vt:lpstr>PowerPoint Presentation</vt:lpstr>
      <vt:lpstr>Curriculum Standards,  Not Assessment Standards</vt:lpstr>
      <vt:lpstr>Curriculum Standards,  Not Assessment Standards</vt:lpstr>
      <vt:lpstr>PowerPoint Presentation</vt:lpstr>
      <vt:lpstr>PowerPoint Presentation</vt:lpstr>
      <vt:lpstr>PowerPoint Presentation</vt:lpstr>
      <vt:lpstr>Standards for Mathematical Practice</vt:lpstr>
      <vt:lpstr>PowerPoint Presentation</vt:lpstr>
      <vt:lpstr>PowerPoint Presentation</vt:lpstr>
      <vt:lpstr>Other “Butterflies”?</vt:lpstr>
      <vt:lpstr>Key Instructional Shift</vt:lpstr>
      <vt:lpstr>Implementing CCSS-M Requires</vt:lpstr>
      <vt:lpstr>PowerPoint Presentation</vt:lpstr>
      <vt:lpstr>PowerPoint Presentation</vt:lpstr>
      <vt:lpstr>PowerPoint Presentation</vt:lpstr>
      <vt:lpstr>PowerPoint Presentation</vt:lpstr>
      <vt:lpstr>PowerPoint Presentation</vt:lpstr>
      <vt:lpstr>Standards for Mathematical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Tasks Matter</vt:lpstr>
      <vt:lpstr>Why Tasks Matter</vt:lpstr>
      <vt:lpstr>PowerPoint Presentation</vt:lpstr>
      <vt:lpstr>Core Instructional Issue</vt:lpstr>
      <vt:lpstr>PowerPoint Presentation</vt:lpstr>
      <vt:lpstr>PowerPoint Presentation</vt:lpstr>
      <vt:lpstr>PowerPoint Presentation</vt:lpstr>
      <vt:lpstr>Five Practices for Orchestrating Productive Mathematics Discussions</vt:lpstr>
      <vt:lpstr>How did Mr. Donnelly use the 5 practices to structure the summary discussion? </vt:lpstr>
      <vt:lpstr>Planning with the Student in Mind</vt:lpstr>
      <vt:lpstr>Planning with the Student in Mind</vt:lpstr>
      <vt:lpstr>PowerPoint Presentation</vt:lpstr>
      <vt:lpstr>PowerPoint Presentation</vt:lpstr>
      <vt:lpstr>PowerPoint Presentation</vt:lpstr>
      <vt:lpstr>PowerPoint Presentation</vt:lpstr>
      <vt:lpstr>Your Feelings Looking Ahead?</vt:lpstr>
      <vt:lpstr>PowerPoint Presentation</vt:lpstr>
      <vt:lpstr>PowerPoint Presentation</vt:lpstr>
      <vt:lpstr>Guiding Principles for School Mathematics  </vt:lpstr>
      <vt:lpstr>Guiding Principles for School Mathematics  </vt:lpstr>
      <vt:lpstr>PowerPoint Presentation</vt:lpstr>
      <vt:lpstr>Incremental Change</vt:lpstr>
      <vt:lpstr>PowerPoint Presentation</vt:lpstr>
      <vt:lpstr>PowerPoint Presentation</vt:lpstr>
      <vt:lpstr>PowerPoint Presentation</vt:lpstr>
      <vt:lpstr>Planning with the Student in Mind</vt:lpstr>
      <vt:lpstr>Planning the Candy Jar Lesson</vt:lpstr>
      <vt:lpstr>PowerPoint Presentation</vt:lpstr>
      <vt:lpstr>PowerPoint Presentation</vt:lpstr>
      <vt:lpstr>Guiding Principles for School Mathematics  </vt:lpstr>
      <vt:lpstr>Guiding Principles for School Mathematics  </vt:lpstr>
      <vt:lpstr>How Would You Assess This Standard?</vt:lpstr>
      <vt:lpstr>How Would You Assess This Standard?</vt:lpstr>
      <vt:lpstr>How Would You Assess This Standard?</vt:lpstr>
      <vt:lpstr>County Concerns</vt:lpstr>
      <vt:lpstr>County Concerns</vt:lpstr>
      <vt:lpstr>Tasks Clarify Expectations</vt:lpstr>
      <vt:lpstr>Assessments that Support Valid Inferences</vt:lpstr>
      <vt:lpstr>PowerPoint Presentation</vt:lpstr>
      <vt:lpstr>Analyzing Assessment Tasks</vt:lpstr>
      <vt:lpstr>Understanding a Concept</vt:lpstr>
      <vt:lpstr>Common Assessment Planning Process</vt:lpstr>
      <vt:lpstr>http://map.mathshell.org/</vt:lpstr>
      <vt:lpstr>http://www.insidemathematics.org/performance-assessment-tasks </vt:lpstr>
      <vt:lpstr>Access and Equity Principle</vt:lpstr>
      <vt:lpstr>Access and Equity Principle</vt:lpstr>
      <vt:lpstr>Students’ Mathematics Identities</vt:lpstr>
      <vt:lpstr>Mathematics Identity</vt:lpstr>
      <vt:lpstr>Micromessages</vt:lpstr>
      <vt:lpstr>What Messages Are We Sending About Mathematical Identity?</vt:lpstr>
      <vt:lpstr>Peer Observations to Uncover Micromessages and Unintentional Bias</vt:lpstr>
      <vt:lpstr>Collaboration is the Key to Improving Mathematics Teaching and Learning</vt:lpstr>
      <vt:lpstr>PowerPoint Presentation</vt:lpstr>
      <vt:lpstr>http://www.nctm.org/PtA/</vt:lpstr>
      <vt:lpstr>Principles to Actions Resources</vt:lpstr>
      <vt:lpstr>http://www.nctm.org/PtAToolkit/</vt:lpstr>
      <vt:lpstr>http://www.nctm.org/PtAToolkit/</vt:lpstr>
      <vt:lpstr>Collaborative Team Tools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Diane</cp:lastModifiedBy>
  <cp:revision>530</cp:revision>
  <dcterms:created xsi:type="dcterms:W3CDTF">2014-03-11T13:01:44Z</dcterms:created>
  <dcterms:modified xsi:type="dcterms:W3CDTF">2016-11-03T16:56:53Z</dcterms:modified>
</cp:coreProperties>
</file>